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notesMasterIdLst>
    <p:notesMasterId r:id="rId30"/>
  </p:notesMasterIdLst>
  <p:sldIdLst>
    <p:sldId id="256" r:id="rId2"/>
    <p:sldId id="264" r:id="rId3"/>
    <p:sldId id="257" r:id="rId4"/>
    <p:sldId id="258" r:id="rId5"/>
    <p:sldId id="259" r:id="rId6"/>
    <p:sldId id="279" r:id="rId7"/>
    <p:sldId id="282" r:id="rId8"/>
    <p:sldId id="284" r:id="rId9"/>
    <p:sldId id="283" r:id="rId10"/>
    <p:sldId id="260" r:id="rId11"/>
    <p:sldId id="276" r:id="rId12"/>
    <p:sldId id="261" r:id="rId13"/>
    <p:sldId id="277" r:id="rId14"/>
    <p:sldId id="278" r:id="rId15"/>
    <p:sldId id="262" r:id="rId16"/>
    <p:sldId id="281" r:id="rId17"/>
    <p:sldId id="263" r:id="rId18"/>
    <p:sldId id="268" r:id="rId19"/>
    <p:sldId id="267" r:id="rId20"/>
    <p:sldId id="266" r:id="rId21"/>
    <p:sldId id="265" r:id="rId22"/>
    <p:sldId id="270" r:id="rId23"/>
    <p:sldId id="280" r:id="rId24"/>
    <p:sldId id="269" r:id="rId25"/>
    <p:sldId id="271" r:id="rId26"/>
    <p:sldId id="272" r:id="rId27"/>
    <p:sldId id="273" r:id="rId28"/>
    <p:sldId id="275"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8F6"/>
    <a:srgbClr val="D2D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853066-A0A6-469E-9331-D888F4F2C41D}" type="datetimeFigureOut">
              <a:rPr lang="en-US" smtClean="0"/>
              <a:t>1/29/2026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A480355-2FEB-41E1-A186-DDBEAFE31ED9}" type="slidenum">
              <a:rPr lang="en-US" smtClean="0"/>
              <a:t>‹#›</a:t>
            </a:fld>
            <a:endParaRPr lang="en-US"/>
          </a:p>
        </p:txBody>
      </p:sp>
    </p:spTree>
    <p:extLst>
      <p:ext uri="{BB962C8B-B14F-4D97-AF65-F5344CB8AC3E}">
        <p14:creationId xmlns:p14="http://schemas.microsoft.com/office/powerpoint/2010/main" val="386011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480355-2FEB-41E1-A186-DDBEAFE31ED9}" type="slidenum">
              <a:rPr lang="en-US" smtClean="0"/>
              <a:t>15</a:t>
            </a:fld>
            <a:endParaRPr lang="en-US"/>
          </a:p>
        </p:txBody>
      </p:sp>
    </p:spTree>
    <p:extLst>
      <p:ext uri="{BB962C8B-B14F-4D97-AF65-F5344CB8AC3E}">
        <p14:creationId xmlns:p14="http://schemas.microsoft.com/office/powerpoint/2010/main" val="283833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02409-B3BD-68F7-1D88-A5B31D604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BDDE5-6872-34FA-D519-692B7AD2B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2A6F3-B1F2-7477-7D85-1FAB3339F2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F1706E-1386-9DA9-FB6E-334C6860BFDC}"/>
              </a:ext>
            </a:extLst>
          </p:cNvPr>
          <p:cNvSpPr>
            <a:spLocks noGrp="1"/>
          </p:cNvSpPr>
          <p:nvPr>
            <p:ph type="sldNum" sz="quarter" idx="5"/>
          </p:nvPr>
        </p:nvSpPr>
        <p:spPr/>
        <p:txBody>
          <a:bodyPr/>
          <a:lstStyle/>
          <a:p>
            <a:fld id="{5A480355-2FEB-41E1-A186-DDBEAFE31ED9}" type="slidenum">
              <a:rPr lang="en-US" smtClean="0"/>
              <a:t>16</a:t>
            </a:fld>
            <a:endParaRPr lang="en-US"/>
          </a:p>
        </p:txBody>
      </p:sp>
    </p:spTree>
    <p:extLst>
      <p:ext uri="{BB962C8B-B14F-4D97-AF65-F5344CB8AC3E}">
        <p14:creationId xmlns:p14="http://schemas.microsoft.com/office/powerpoint/2010/main" val="367760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54BCA87-18C0-418D-8E68-C5FFDC03DC09}" type="datetime1">
              <a:rPr lang="en-US" smtClean="0"/>
              <a:t>1/29/2026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0406948"/>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361200FA-9F65-47B0-9098-03CE13E6BD6A}" type="datetime1">
              <a:rPr lang="en-US" smtClean="0"/>
              <a:t>1/29/2026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90674282"/>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00851351-7727-49E3-8144-2B6B1CBE7D6D}" type="datetime1">
              <a:rPr lang="en-US" smtClean="0"/>
              <a:t>1/29/2026</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2621960"/>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BE4237B9-2BF8-4BD4-814D-6C0973ABF3B4}" type="datetime1">
              <a:rPr lang="en-US" smtClean="0"/>
              <a:t>1/29/2026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5478314"/>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3C7551B1-799F-4E28-BC63-92957F5353F5}" type="datetime1">
              <a:rPr lang="en-US" smtClean="0"/>
              <a:t>1/29/2026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0627199"/>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C864CE0-E6E8-462A-A11C-204E8C179193}" type="datetime1">
              <a:rPr lang="en-US" smtClean="0"/>
              <a:t>1/29/2026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2458298"/>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F9033040-1F2E-44F3-869F-394DF1045F2D}" type="datetime1">
              <a:rPr lang="en-US" smtClean="0"/>
              <a:t>1/29/2026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0446556"/>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70F0297E-6413-48A8-8C54-9E89C55A58EC}" type="datetime1">
              <a:rPr lang="en-US" smtClean="0"/>
              <a:t>1/29/2026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75481092"/>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CDC39C86-4BC9-4FB0-948E-F246B512EA17}" type="datetime1">
              <a:rPr lang="en-US" smtClean="0"/>
              <a:t>1/29/2026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0773594"/>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4E221250-08D4-435F-A965-12A0AE2F9971}" type="datetime1">
              <a:rPr lang="en-US" smtClean="0"/>
              <a:t>1/29/2026</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55679291"/>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161F04C-BFC9-4539-8DB5-6A194B678D0E}" type="datetime1">
              <a:rPr lang="en-US" smtClean="0"/>
              <a:t>1/29/2026</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28698218"/>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DC3C94A4-646D-4E04-828B-633E1631BBAE}" type="datetime1">
              <a:rPr lang="en-US" smtClean="0"/>
              <a:t>1/29/2026</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4740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793" r:id="rId6"/>
    <p:sldLayoutId id="2147483789" r:id="rId7"/>
    <p:sldLayoutId id="2147483790" r:id="rId8"/>
    <p:sldLayoutId id="2147483791" r:id="rId9"/>
    <p:sldLayoutId id="2147483792" r:id="rId10"/>
    <p:sldLayoutId id="2147483794" r:id="rId11"/>
  </p:sldLayoutIdLst>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hf hdr="0" ft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ransport&#10;&#10;AI-generated content may be incorrect.">
            <a:extLst>
              <a:ext uri="{FF2B5EF4-FFF2-40B4-BE49-F238E27FC236}">
                <a16:creationId xmlns:a16="http://schemas.microsoft.com/office/drawing/2014/main" id="{8A5A71F5-0790-F55E-1BE6-841749D8309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3618" r="44742" b="1"/>
          <a:stretch>
            <a:fillRect/>
          </a:stretch>
        </p:blipFill>
        <p:spPr>
          <a:xfrm rot="5400000">
            <a:off x="2667001" y="-2667001"/>
            <a:ext cx="6858000" cy="12192001"/>
          </a:xfrm>
          <a:prstGeom prst="rect">
            <a:avLst/>
          </a:prstGeom>
        </p:spPr>
      </p:pic>
      <p:sp>
        <p:nvSpPr>
          <p:cNvPr id="2" name="Title 1">
            <a:extLst>
              <a:ext uri="{FF2B5EF4-FFF2-40B4-BE49-F238E27FC236}">
                <a16:creationId xmlns:a16="http://schemas.microsoft.com/office/drawing/2014/main" id="{50BDC03F-7414-CC09-5C7C-4CD01DD233DB}"/>
              </a:ext>
            </a:extLst>
          </p:cNvPr>
          <p:cNvSpPr>
            <a:spLocks noGrp="1"/>
          </p:cNvSpPr>
          <p:nvPr>
            <p:ph type="ctrTitle"/>
          </p:nvPr>
        </p:nvSpPr>
        <p:spPr/>
        <p:txBody>
          <a:bodyPr>
            <a:normAutofit/>
          </a:bodyPr>
          <a:lstStyle/>
          <a:p>
            <a:r>
              <a:rPr lang="en-US" dirty="0">
                <a:solidFill>
                  <a:srgbClr val="FFFFFF"/>
                </a:solidFill>
              </a:rPr>
              <a:t>2026 Town of Rindge Deliberative Session</a:t>
            </a:r>
          </a:p>
        </p:txBody>
      </p:sp>
      <p:sp>
        <p:nvSpPr>
          <p:cNvPr id="3" name="Subtitle 2">
            <a:extLst>
              <a:ext uri="{FF2B5EF4-FFF2-40B4-BE49-F238E27FC236}">
                <a16:creationId xmlns:a16="http://schemas.microsoft.com/office/drawing/2014/main" id="{AA5833A5-87A0-9186-6F1B-ED2A777D36C1}"/>
              </a:ext>
            </a:extLst>
          </p:cNvPr>
          <p:cNvSpPr>
            <a:spLocks noGrp="1"/>
          </p:cNvSpPr>
          <p:nvPr>
            <p:ph type="subTitle" idx="1"/>
          </p:nvPr>
        </p:nvSpPr>
        <p:spPr>
          <a:xfrm>
            <a:off x="1100050" y="4645152"/>
            <a:ext cx="9983127" cy="1143000"/>
          </a:xfrm>
        </p:spPr>
        <p:txBody>
          <a:bodyPr>
            <a:normAutofit/>
          </a:bodyPr>
          <a:lstStyle/>
          <a:p>
            <a:pPr>
              <a:lnSpc>
                <a:spcPct val="110000"/>
              </a:lnSpc>
            </a:pPr>
            <a:r>
              <a:rPr lang="en-US" sz="2000" dirty="0">
                <a:solidFill>
                  <a:srgbClr val="FFFFFF"/>
                </a:solidFill>
              </a:rPr>
              <a:t>Saturday, January 31</a:t>
            </a:r>
            <a:r>
              <a:rPr lang="en-US" sz="2000" baseline="30000" dirty="0">
                <a:solidFill>
                  <a:srgbClr val="FFFFFF"/>
                </a:solidFill>
              </a:rPr>
              <a:t>st</a:t>
            </a:r>
            <a:r>
              <a:rPr lang="en-US" sz="2000">
                <a:solidFill>
                  <a:srgbClr val="FFFFFF"/>
                </a:solidFill>
              </a:rPr>
              <a:t>, 2026, </a:t>
            </a:r>
            <a:r>
              <a:rPr lang="en-US" sz="2000" dirty="0">
                <a:solidFill>
                  <a:srgbClr val="FFFFFF"/>
                </a:solidFill>
              </a:rPr>
              <a:t>at 9:00 a.m. in the Rindge Memorial School Gymnasium, 58 School Street, Rindge, NH 03461</a:t>
            </a:r>
          </a:p>
        </p:txBody>
      </p:sp>
      <p:sp>
        <p:nvSpPr>
          <p:cNvPr id="4" name="Slide Number Placeholder 3">
            <a:extLst>
              <a:ext uri="{FF2B5EF4-FFF2-40B4-BE49-F238E27FC236}">
                <a16:creationId xmlns:a16="http://schemas.microsoft.com/office/drawing/2014/main" id="{6C630427-883C-EC98-16B2-A210B6D57DFB}"/>
              </a:ext>
            </a:extLst>
          </p:cNvPr>
          <p:cNvSpPr>
            <a:spLocks noGrp="1"/>
          </p:cNvSpPr>
          <p:nvPr>
            <p:ph type="sldNum" sz="quarter" idx="12"/>
          </p:nvPr>
        </p:nvSpPr>
        <p:spPr/>
        <p:txBody>
          <a:bodyPr/>
          <a:lstStyle/>
          <a:p>
            <a:fld id="{3A98EE3D-8CD1-4C3F-BD1C-C98C9596463C}" type="slidenum">
              <a:rPr lang="en-US" smtClean="0"/>
              <a:t>1</a:t>
            </a:fld>
            <a:endParaRPr lang="en-US" dirty="0"/>
          </a:p>
        </p:txBody>
      </p:sp>
    </p:spTree>
    <p:extLst>
      <p:ext uri="{BB962C8B-B14F-4D97-AF65-F5344CB8AC3E}">
        <p14:creationId xmlns:p14="http://schemas.microsoft.com/office/powerpoint/2010/main" val="1968129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75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8D4DF6-3153-98FA-A2AA-08B0145669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46897E-E4F1-34AE-25AE-25B61AC332C6}"/>
              </a:ext>
            </a:extLst>
          </p:cNvPr>
          <p:cNvSpPr txBox="1"/>
          <p:nvPr/>
        </p:nvSpPr>
        <p:spPr>
          <a:xfrm>
            <a:off x="4661875" y="404522"/>
            <a:ext cx="7105651"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4 – Highway Department CRF</a:t>
            </a:r>
          </a:p>
        </p:txBody>
      </p:sp>
      <p:pic>
        <p:nvPicPr>
          <p:cNvPr id="5" name="Picture 4">
            <a:extLst>
              <a:ext uri="{FF2B5EF4-FFF2-40B4-BE49-F238E27FC236}">
                <a16:creationId xmlns:a16="http://schemas.microsoft.com/office/drawing/2014/main" id="{402CA685-8358-06E6-D55B-5F5BA369CB18}"/>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l="3772" r="9723"/>
          <a:stretch>
            <a:fillRect/>
          </a:stretch>
        </p:blipFill>
        <p:spPr>
          <a:xfrm>
            <a:off x="0" y="0"/>
            <a:ext cx="4152802" cy="6400784"/>
          </a:xfrm>
          <a:prstGeom prst="rect">
            <a:avLst/>
          </a:prstGeom>
        </p:spPr>
      </p:pic>
      <p:sp>
        <p:nvSpPr>
          <p:cNvPr id="4" name="TextBox 3">
            <a:extLst>
              <a:ext uri="{FF2B5EF4-FFF2-40B4-BE49-F238E27FC236}">
                <a16:creationId xmlns:a16="http://schemas.microsoft.com/office/drawing/2014/main" id="{93705B0B-38B7-C16D-A639-C62E70A8F619}"/>
              </a:ext>
            </a:extLst>
          </p:cNvPr>
          <p:cNvSpPr txBox="1"/>
          <p:nvPr/>
        </p:nvSpPr>
        <p:spPr>
          <a:xfrm>
            <a:off x="4661876" y="2259801"/>
            <a:ext cx="7105651" cy="3799051"/>
          </a:xfrm>
          <a:prstGeom prst="rect">
            <a:avLst/>
          </a:prstGeom>
        </p:spPr>
        <p:txBody>
          <a:bodyPr vert="horz" lIns="0" tIns="45720" rIns="0" bIns="45720" rtlCol="0">
            <a:noAutofit/>
          </a:bodyPr>
          <a:lstStyle/>
          <a:p>
            <a:pPr defTabSz="914400">
              <a:spcAft>
                <a:spcPts val="600"/>
              </a:spcAft>
              <a:buFont typeface="Calibri" panose="020F0502020204030204" pitchFamily="34" charset="0"/>
            </a:pPr>
            <a:r>
              <a:rPr lang="en-US" sz="2400" dirty="0">
                <a:solidFill>
                  <a:schemeClr val="tx1">
                    <a:lumMod val="75000"/>
                    <a:lumOff val="25000"/>
                  </a:schemeClr>
                </a:solidFill>
              </a:rPr>
              <a:t>To see if the Town shall vote to raise and appropriate the sum of One Hundred Eighty-Five Thousand Dollars ($185,000) to be added to the Highway Department Equipment Fund previously established, and further to name the Board of Selectmen as agents to expend from said fund. (Majority vote required). Recommended by the Board of Selectmen, 3 in favor, 0 opposed). (Recommended by the Budget Advisory Committee, 7 in favor, 0 opposed).</a:t>
            </a:r>
          </a:p>
        </p:txBody>
      </p:sp>
      <p:sp>
        <p:nvSpPr>
          <p:cNvPr id="3" name="Slide Number Placeholder 2">
            <a:extLst>
              <a:ext uri="{FF2B5EF4-FFF2-40B4-BE49-F238E27FC236}">
                <a16:creationId xmlns:a16="http://schemas.microsoft.com/office/drawing/2014/main" id="{BB785F69-D318-FD19-A170-2CBD8ED9CB64}"/>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3562147946"/>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A491FF-2F6C-3551-AE92-E186335018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115186-A6C0-22E9-E31F-104936C9C49B}"/>
              </a:ext>
            </a:extLst>
          </p:cNvPr>
          <p:cNvSpPr txBox="1"/>
          <p:nvPr/>
        </p:nvSpPr>
        <p:spPr>
          <a:xfrm>
            <a:off x="348925" y="423376"/>
            <a:ext cx="11494149" cy="82451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4 – Highway Department CRF </a:t>
            </a:r>
          </a:p>
        </p:txBody>
      </p:sp>
      <p:sp>
        <p:nvSpPr>
          <p:cNvPr id="4" name="TextBox 3">
            <a:extLst>
              <a:ext uri="{FF2B5EF4-FFF2-40B4-BE49-F238E27FC236}">
                <a16:creationId xmlns:a16="http://schemas.microsoft.com/office/drawing/2014/main" id="{B49106B3-5D2A-409B-B36E-6F6537746A26}"/>
              </a:ext>
            </a:extLst>
          </p:cNvPr>
          <p:cNvSpPr txBox="1"/>
          <p:nvPr/>
        </p:nvSpPr>
        <p:spPr>
          <a:xfrm>
            <a:off x="348926" y="1376922"/>
            <a:ext cx="11494148" cy="1507680"/>
          </a:xfrm>
          <a:prstGeom prst="rect">
            <a:avLst/>
          </a:prstGeom>
        </p:spPr>
        <p:txBody>
          <a:bodyPr vert="horz" lIns="0" tIns="45720" rIns="0" bIns="45720" rtlCol="0">
            <a:noAutofit/>
          </a:bodyPr>
          <a:lstStyle/>
          <a:p>
            <a:pPr defTabSz="914400">
              <a:spcAft>
                <a:spcPts val="1200"/>
              </a:spcAft>
              <a:buFont typeface="Calibri" panose="020F0502020204030204" pitchFamily="34" charset="0"/>
            </a:pPr>
            <a:r>
              <a:rPr lang="en-US" sz="2400" dirty="0">
                <a:solidFill>
                  <a:schemeClr val="tx1">
                    <a:lumMod val="75000"/>
                    <a:lumOff val="25000"/>
                  </a:schemeClr>
                </a:solidFill>
              </a:rPr>
              <a:t>The intended and planned use of these funds is to replace an </a:t>
            </a:r>
            <a:r>
              <a:rPr lang="en-US" sz="2400" b="1" u="sng" dirty="0">
                <a:solidFill>
                  <a:schemeClr val="tx1">
                    <a:lumMod val="75000"/>
                    <a:lumOff val="25000"/>
                  </a:schemeClr>
                </a:solidFill>
              </a:rPr>
              <a:t>11-year-old</a:t>
            </a:r>
            <a:r>
              <a:rPr lang="en-US" sz="2400" dirty="0">
                <a:solidFill>
                  <a:schemeClr val="tx1">
                    <a:lumMod val="75000"/>
                    <a:lumOff val="25000"/>
                  </a:schemeClr>
                </a:solidFill>
              </a:rPr>
              <a:t> 6-wheeler that is used as a dump truck and a plow. </a:t>
            </a:r>
          </a:p>
          <a:p>
            <a:pPr defTabSz="914400">
              <a:spcAft>
                <a:spcPts val="1200"/>
              </a:spcAft>
              <a:buFont typeface="Calibri" panose="020F0502020204030204" pitchFamily="34" charset="0"/>
            </a:pPr>
            <a:r>
              <a:rPr lang="en-US" sz="2400" b="1" dirty="0">
                <a:solidFill>
                  <a:schemeClr val="tx1">
                    <a:lumMod val="75000"/>
                    <a:lumOff val="25000"/>
                  </a:schemeClr>
                </a:solidFill>
              </a:rPr>
              <a:t>Maintenance Cost </a:t>
            </a:r>
            <a:r>
              <a:rPr lang="en-US" sz="2400" dirty="0">
                <a:solidFill>
                  <a:schemeClr val="tx1">
                    <a:lumMod val="75000"/>
                    <a:lumOff val="25000"/>
                  </a:schemeClr>
                </a:solidFill>
              </a:rPr>
              <a:t>of the Truck for the past </a:t>
            </a:r>
            <a:r>
              <a:rPr lang="en-US" sz="2400" b="1" dirty="0">
                <a:solidFill>
                  <a:schemeClr val="tx1">
                    <a:lumMod val="75000"/>
                    <a:lumOff val="25000"/>
                  </a:schemeClr>
                </a:solidFill>
              </a:rPr>
              <a:t>5 years </a:t>
            </a:r>
            <a:r>
              <a:rPr lang="en-US" sz="2400" dirty="0">
                <a:solidFill>
                  <a:schemeClr val="tx1">
                    <a:lumMod val="75000"/>
                    <a:lumOff val="25000"/>
                  </a:schemeClr>
                </a:solidFill>
              </a:rPr>
              <a:t>was </a:t>
            </a:r>
            <a:r>
              <a:rPr lang="en-US" sz="2400" b="1" dirty="0">
                <a:solidFill>
                  <a:schemeClr val="tx1">
                    <a:lumMod val="75000"/>
                    <a:lumOff val="25000"/>
                  </a:schemeClr>
                </a:solidFill>
              </a:rPr>
              <a:t>more than $50,000</a:t>
            </a:r>
            <a:r>
              <a:rPr lang="en-US" sz="2400" dirty="0">
                <a:solidFill>
                  <a:schemeClr val="tx1">
                    <a:lumMod val="75000"/>
                    <a:lumOff val="25000"/>
                  </a:schemeClr>
                </a:solidFill>
              </a:rPr>
              <a:t>.</a:t>
            </a:r>
          </a:p>
          <a:p>
            <a:pPr defTabSz="914400">
              <a:spcAft>
                <a:spcPts val="1200"/>
              </a:spcAft>
              <a:buFont typeface="Calibri" panose="020F0502020204030204" pitchFamily="34" charset="0"/>
            </a:pPr>
            <a:endParaRPr lang="en-US" sz="2400" dirty="0">
              <a:solidFill>
                <a:schemeClr val="tx1">
                  <a:lumMod val="75000"/>
                  <a:lumOff val="25000"/>
                </a:schemeClr>
              </a:solidFill>
            </a:endParaRPr>
          </a:p>
        </p:txBody>
      </p:sp>
      <p:graphicFrame>
        <p:nvGraphicFramePr>
          <p:cNvPr id="3" name="Table 2">
            <a:extLst>
              <a:ext uri="{FF2B5EF4-FFF2-40B4-BE49-F238E27FC236}">
                <a16:creationId xmlns:a16="http://schemas.microsoft.com/office/drawing/2014/main" id="{190422A1-A717-15E8-B6BA-02E96E8CC628}"/>
              </a:ext>
            </a:extLst>
          </p:cNvPr>
          <p:cNvGraphicFramePr>
            <a:graphicFrameLocks noGrp="1"/>
          </p:cNvGraphicFramePr>
          <p:nvPr>
            <p:extLst>
              <p:ext uri="{D42A27DB-BD31-4B8C-83A1-F6EECF244321}">
                <p14:modId xmlns:p14="http://schemas.microsoft.com/office/powerpoint/2010/main" val="1583891544"/>
              </p:ext>
            </p:extLst>
          </p:nvPr>
        </p:nvGraphicFramePr>
        <p:xfrm>
          <a:off x="901830" y="3013638"/>
          <a:ext cx="10388338" cy="2743200"/>
        </p:xfrm>
        <a:graphic>
          <a:graphicData uri="http://schemas.openxmlformats.org/drawingml/2006/table">
            <a:tbl>
              <a:tblPr firstRow="1" lastRow="1" bandRow="1">
                <a:tableStyleId>{D7AC3CCA-C797-4891-BE02-D94E43425B78}</a:tableStyleId>
              </a:tblPr>
              <a:tblGrid>
                <a:gridCol w="7239785">
                  <a:extLst>
                    <a:ext uri="{9D8B030D-6E8A-4147-A177-3AD203B41FA5}">
                      <a16:colId xmlns:a16="http://schemas.microsoft.com/office/drawing/2014/main" val="1301966549"/>
                    </a:ext>
                  </a:extLst>
                </a:gridCol>
                <a:gridCol w="3148553">
                  <a:extLst>
                    <a:ext uri="{9D8B030D-6E8A-4147-A177-3AD203B41FA5}">
                      <a16:colId xmlns:a16="http://schemas.microsoft.com/office/drawing/2014/main" val="3840301152"/>
                    </a:ext>
                  </a:extLst>
                </a:gridCol>
              </a:tblGrid>
              <a:tr h="370840">
                <a:tc>
                  <a:txBody>
                    <a:bodyPr/>
                    <a:lstStyle/>
                    <a:p>
                      <a:r>
                        <a:rPr lang="en-US" sz="2400" b="0" dirty="0"/>
                        <a:t>Total Unit Cost of the Truck</a:t>
                      </a:r>
                    </a:p>
                  </a:txBody>
                  <a:tcPr marL="182880" marR="182880" marT="91440" marB="91440" anchor="ctr"/>
                </a:tc>
                <a:tc>
                  <a:txBody>
                    <a:bodyPr/>
                    <a:lstStyle/>
                    <a:p>
                      <a:pPr algn="r"/>
                      <a:r>
                        <a:rPr lang="en-US" sz="2400" b="0" dirty="0"/>
                        <a:t>$243,521.00</a:t>
                      </a:r>
                    </a:p>
                  </a:txBody>
                  <a:tcPr marL="182880" marR="182880" marT="91440" marB="91440" anchor="ctr"/>
                </a:tc>
                <a:extLst>
                  <a:ext uri="{0D108BD9-81ED-4DB2-BD59-A6C34878D82A}">
                    <a16:rowId xmlns:a16="http://schemas.microsoft.com/office/drawing/2014/main" val="2115348858"/>
                  </a:ext>
                </a:extLst>
              </a:tr>
              <a:tr h="370840">
                <a:tc>
                  <a:txBody>
                    <a:bodyPr/>
                    <a:lstStyle/>
                    <a:p>
                      <a:r>
                        <a:rPr lang="en-US" sz="2400" dirty="0"/>
                        <a:t>Minus the CURRENT Trade in Value</a:t>
                      </a:r>
                    </a:p>
                  </a:txBody>
                  <a:tcPr marL="182880" marR="182880" marT="91440" marB="91440" anchor="ctr"/>
                </a:tc>
                <a:tc>
                  <a:txBody>
                    <a:bodyPr/>
                    <a:lstStyle/>
                    <a:p>
                      <a:pPr algn="r"/>
                      <a:r>
                        <a:rPr lang="en-US" sz="2400" dirty="0"/>
                        <a:t>- $27,000</a:t>
                      </a:r>
                    </a:p>
                  </a:txBody>
                  <a:tcPr marL="182880" marR="182880" marT="91440" marB="91440" anchor="ctr"/>
                </a:tc>
                <a:extLst>
                  <a:ext uri="{0D108BD9-81ED-4DB2-BD59-A6C34878D82A}">
                    <a16:rowId xmlns:a16="http://schemas.microsoft.com/office/drawing/2014/main" val="2588918490"/>
                  </a:ext>
                </a:extLst>
              </a:tr>
              <a:tr h="370840">
                <a:tc>
                  <a:txBody>
                    <a:bodyPr/>
                    <a:lstStyle/>
                    <a:p>
                      <a:r>
                        <a:rPr lang="en-US" sz="2400" dirty="0"/>
                        <a:t>Total Balance to be Paid</a:t>
                      </a:r>
                    </a:p>
                  </a:txBody>
                  <a:tcPr marL="182880" marR="182880" marT="91440" marB="91440" anchor="ctr"/>
                </a:tc>
                <a:tc>
                  <a:txBody>
                    <a:bodyPr/>
                    <a:lstStyle/>
                    <a:p>
                      <a:pPr algn="r"/>
                      <a:r>
                        <a:rPr lang="en-US" sz="2400" dirty="0"/>
                        <a:t> = $216,521</a:t>
                      </a:r>
                    </a:p>
                  </a:txBody>
                  <a:tcPr marL="182880" marR="182880" marT="91440" marB="91440" anchor="ctr"/>
                </a:tc>
                <a:extLst>
                  <a:ext uri="{0D108BD9-81ED-4DB2-BD59-A6C34878D82A}">
                    <a16:rowId xmlns:a16="http://schemas.microsoft.com/office/drawing/2014/main" val="2948103481"/>
                  </a:ext>
                </a:extLst>
              </a:tr>
              <a:tr h="370840">
                <a:tc>
                  <a:txBody>
                    <a:bodyPr/>
                    <a:lstStyle/>
                    <a:p>
                      <a:r>
                        <a:rPr lang="en-US" sz="2400" dirty="0"/>
                        <a:t>Minus Funds from Current Capital Reserves</a:t>
                      </a:r>
                    </a:p>
                  </a:txBody>
                  <a:tcPr marL="182880" marR="182880" marT="91440" marB="91440" anchor="ctr"/>
                </a:tc>
                <a:tc>
                  <a:txBody>
                    <a:bodyPr/>
                    <a:lstStyle/>
                    <a:p>
                      <a:pPr algn="r"/>
                      <a:r>
                        <a:rPr lang="en-US" sz="2400" dirty="0"/>
                        <a:t> - $31,521</a:t>
                      </a:r>
                    </a:p>
                  </a:txBody>
                  <a:tcPr marL="182880" marR="182880" marT="91440" marB="91440" anchor="ctr"/>
                </a:tc>
                <a:extLst>
                  <a:ext uri="{0D108BD9-81ED-4DB2-BD59-A6C34878D82A}">
                    <a16:rowId xmlns:a16="http://schemas.microsoft.com/office/drawing/2014/main" val="1227635423"/>
                  </a:ext>
                </a:extLst>
              </a:tr>
              <a:tr h="370840">
                <a:tc>
                  <a:txBody>
                    <a:bodyPr/>
                    <a:lstStyle/>
                    <a:p>
                      <a:r>
                        <a:rPr lang="en-US" sz="2400" b="1" dirty="0"/>
                        <a:t>TOTAL Funds to be Raised: </a:t>
                      </a:r>
                    </a:p>
                  </a:txBody>
                  <a:tcPr marL="182880" marR="182880" marT="91440" marB="91440" anchor="ctr">
                    <a:solidFill>
                      <a:schemeClr val="bg2">
                        <a:lumMod val="90000"/>
                      </a:schemeClr>
                    </a:solidFill>
                  </a:tcPr>
                </a:tc>
                <a:tc>
                  <a:txBody>
                    <a:bodyPr/>
                    <a:lstStyle/>
                    <a:p>
                      <a:pPr algn="r"/>
                      <a:r>
                        <a:rPr lang="en-US" sz="2400" b="1" dirty="0"/>
                        <a:t>= $185,000</a:t>
                      </a:r>
                    </a:p>
                  </a:txBody>
                  <a:tcPr marL="182880" marR="182880" marT="91440" marB="91440" anchor="ctr">
                    <a:solidFill>
                      <a:schemeClr val="bg2">
                        <a:lumMod val="90000"/>
                      </a:schemeClr>
                    </a:solidFill>
                  </a:tcPr>
                </a:tc>
                <a:extLst>
                  <a:ext uri="{0D108BD9-81ED-4DB2-BD59-A6C34878D82A}">
                    <a16:rowId xmlns:a16="http://schemas.microsoft.com/office/drawing/2014/main" val="3646152317"/>
                  </a:ext>
                </a:extLst>
              </a:tr>
            </a:tbl>
          </a:graphicData>
        </a:graphic>
      </p:graphicFrame>
      <p:sp>
        <p:nvSpPr>
          <p:cNvPr id="5" name="Slide Number Placeholder 4">
            <a:extLst>
              <a:ext uri="{FF2B5EF4-FFF2-40B4-BE49-F238E27FC236}">
                <a16:creationId xmlns:a16="http://schemas.microsoft.com/office/drawing/2014/main" id="{54AB2145-AD7C-55D1-4CC2-8689587D3664}"/>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3544492087"/>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19A8DF-B4F3-F263-AF81-610B8342CE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00F271-0F64-B781-82F3-0F6981A00755}"/>
              </a:ext>
            </a:extLst>
          </p:cNvPr>
          <p:cNvSpPr txBox="1"/>
          <p:nvPr/>
        </p:nvSpPr>
        <p:spPr>
          <a:xfrm>
            <a:off x="5242903" y="328722"/>
            <a:ext cx="6590880"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5 – Fire Department Equipment CRF </a:t>
            </a:r>
          </a:p>
        </p:txBody>
      </p:sp>
      <p:pic>
        <p:nvPicPr>
          <p:cNvPr id="5" name="Picture 4" descr="Firefighters in uniform">
            <a:extLst>
              <a:ext uri="{FF2B5EF4-FFF2-40B4-BE49-F238E27FC236}">
                <a16:creationId xmlns:a16="http://schemas.microsoft.com/office/drawing/2014/main" id="{31C8ECE1-7CB0-A74E-F548-BB883720C4F4}"/>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19482" r="30004"/>
          <a:stretch>
            <a:fillRect/>
          </a:stretch>
        </p:blipFill>
        <p:spPr>
          <a:xfrm>
            <a:off x="0" y="0"/>
            <a:ext cx="4843834" cy="6400784"/>
          </a:xfrm>
          <a:prstGeom prst="rect">
            <a:avLst/>
          </a:prstGeom>
        </p:spPr>
      </p:pic>
      <p:sp>
        <p:nvSpPr>
          <p:cNvPr id="4" name="TextBox 3">
            <a:extLst>
              <a:ext uri="{FF2B5EF4-FFF2-40B4-BE49-F238E27FC236}">
                <a16:creationId xmlns:a16="http://schemas.microsoft.com/office/drawing/2014/main" id="{641CD05D-9F72-85F7-0453-B722BA0EB50A}"/>
              </a:ext>
            </a:extLst>
          </p:cNvPr>
          <p:cNvSpPr txBox="1"/>
          <p:nvPr/>
        </p:nvSpPr>
        <p:spPr>
          <a:xfrm>
            <a:off x="5242903" y="2035754"/>
            <a:ext cx="6474615" cy="4154225"/>
          </a:xfrm>
          <a:prstGeom prst="rect">
            <a:avLst/>
          </a:prstGeom>
        </p:spPr>
        <p:txBody>
          <a:bodyPr vert="horz" lIns="0" tIns="45720" rIns="0" bIns="45720" rtlCol="0">
            <a:noAutofit/>
          </a:bodyPr>
          <a:lstStyle/>
          <a:p>
            <a:pPr defTabSz="914400">
              <a:spcAft>
                <a:spcPts val="600"/>
              </a:spcAft>
              <a:buFont typeface="Calibri" panose="020F0502020204030204" pitchFamily="34" charset="0"/>
            </a:pPr>
            <a:r>
              <a:rPr lang="en-US" sz="2600" dirty="0">
                <a:solidFill>
                  <a:schemeClr val="tx1">
                    <a:lumMod val="75000"/>
                    <a:lumOff val="25000"/>
                  </a:schemeClr>
                </a:solidFill>
              </a:rPr>
              <a:t>To see if the Town shall vote to raise and appropriate the sum of One Hundred Twenty-Five Thousand Dollars ($125,000) to be added to the Fire Department Equipment Capital Reserve Fund previously established. (Majority vote required). (Recommended by the Board of Selectmen, 3 in favor, 0 opposed). (Recommended by the Budget Advisory Committee, 7 in favor, 0 opposed).</a:t>
            </a:r>
          </a:p>
        </p:txBody>
      </p:sp>
      <p:sp>
        <p:nvSpPr>
          <p:cNvPr id="3" name="Slide Number Placeholder 2">
            <a:extLst>
              <a:ext uri="{FF2B5EF4-FFF2-40B4-BE49-F238E27FC236}">
                <a16:creationId xmlns:a16="http://schemas.microsoft.com/office/drawing/2014/main" id="{5FBB9B21-47CA-40B0-05B4-7CA8C8DF99E4}"/>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2064439929"/>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DEB60-BC22-C394-1BD0-37E0C31BB4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CF30D4-E139-858A-04E1-D80B4BA22069}"/>
              </a:ext>
            </a:extLst>
          </p:cNvPr>
          <p:cNvSpPr txBox="1"/>
          <p:nvPr/>
        </p:nvSpPr>
        <p:spPr>
          <a:xfrm>
            <a:off x="348925" y="423376"/>
            <a:ext cx="11494149" cy="82451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5 – Fire Department Equipment CRF</a:t>
            </a:r>
          </a:p>
        </p:txBody>
      </p:sp>
      <p:sp>
        <p:nvSpPr>
          <p:cNvPr id="4" name="TextBox 3">
            <a:extLst>
              <a:ext uri="{FF2B5EF4-FFF2-40B4-BE49-F238E27FC236}">
                <a16:creationId xmlns:a16="http://schemas.microsoft.com/office/drawing/2014/main" id="{450C7F06-0AD9-1F15-315C-0372C431245A}"/>
              </a:ext>
            </a:extLst>
          </p:cNvPr>
          <p:cNvSpPr txBox="1"/>
          <p:nvPr/>
        </p:nvSpPr>
        <p:spPr>
          <a:xfrm>
            <a:off x="348926" y="1376922"/>
            <a:ext cx="11494148" cy="824510"/>
          </a:xfrm>
          <a:prstGeom prst="rect">
            <a:avLst/>
          </a:prstGeom>
        </p:spPr>
        <p:txBody>
          <a:bodyPr vert="horz" lIns="0" tIns="45720" rIns="0" bIns="45720" rtlCol="0">
            <a:noAutofit/>
          </a:bodyPr>
          <a:lstStyle/>
          <a:p>
            <a:pPr defTabSz="914400">
              <a:spcAft>
                <a:spcPts val="1200"/>
              </a:spcAft>
              <a:buFont typeface="Calibri" panose="020F0502020204030204" pitchFamily="34" charset="0"/>
            </a:pPr>
            <a:r>
              <a:rPr lang="en-US" sz="2400" dirty="0">
                <a:solidFill>
                  <a:schemeClr val="tx1">
                    <a:lumMod val="75000"/>
                    <a:lumOff val="25000"/>
                  </a:schemeClr>
                </a:solidFill>
              </a:rPr>
              <a:t>The intended and planned use of these funds is to replace a Brush Truck that is </a:t>
            </a:r>
            <a:r>
              <a:rPr lang="en-US" sz="2400" b="1" dirty="0">
                <a:solidFill>
                  <a:schemeClr val="tx1">
                    <a:lumMod val="75000"/>
                    <a:lumOff val="25000"/>
                  </a:schemeClr>
                </a:solidFill>
              </a:rPr>
              <a:t>more than 25 years old</a:t>
            </a:r>
            <a:r>
              <a:rPr lang="en-US" sz="2400" dirty="0">
                <a:solidFill>
                  <a:schemeClr val="tx1">
                    <a:lumMod val="75000"/>
                    <a:lumOff val="25000"/>
                  </a:schemeClr>
                </a:solidFill>
              </a:rPr>
              <a:t>. </a:t>
            </a:r>
          </a:p>
          <a:p>
            <a:pPr marL="800100" lvl="1" indent="-342900" defTabSz="914400">
              <a:spcAft>
                <a:spcPts val="1200"/>
              </a:spcAft>
              <a:buFont typeface="Arial" panose="020B0604020202020204" pitchFamily="34" charset="0"/>
              <a:buChar char="•"/>
            </a:pPr>
            <a:endParaRPr lang="en-US" sz="2400" dirty="0">
              <a:solidFill>
                <a:schemeClr val="tx1">
                  <a:lumMod val="75000"/>
                  <a:lumOff val="25000"/>
                </a:schemeClr>
              </a:solidFill>
            </a:endParaRPr>
          </a:p>
          <a:p>
            <a:pPr defTabSz="914400">
              <a:spcAft>
                <a:spcPts val="1200"/>
              </a:spcAft>
              <a:buFont typeface="Calibri" panose="020F0502020204030204" pitchFamily="34" charset="0"/>
            </a:pPr>
            <a:endParaRPr lang="en-US" sz="2400" dirty="0">
              <a:solidFill>
                <a:schemeClr val="tx1">
                  <a:lumMod val="75000"/>
                  <a:lumOff val="25000"/>
                </a:schemeClr>
              </a:solidFill>
              <a:latin typeface="+mj-lt"/>
            </a:endParaRPr>
          </a:p>
          <a:p>
            <a:pPr defTabSz="914400">
              <a:spcAft>
                <a:spcPts val="1200"/>
              </a:spcAft>
              <a:buFont typeface="Calibri" panose="020F0502020204030204" pitchFamily="34" charset="0"/>
            </a:pPr>
            <a:endParaRPr lang="en-US" sz="2400" dirty="0">
              <a:solidFill>
                <a:schemeClr val="tx1">
                  <a:lumMod val="75000"/>
                  <a:lumOff val="25000"/>
                </a:schemeClr>
              </a:solidFill>
            </a:endParaRPr>
          </a:p>
        </p:txBody>
      </p:sp>
      <p:sp>
        <p:nvSpPr>
          <p:cNvPr id="6" name="TextBox 5">
            <a:extLst>
              <a:ext uri="{FF2B5EF4-FFF2-40B4-BE49-F238E27FC236}">
                <a16:creationId xmlns:a16="http://schemas.microsoft.com/office/drawing/2014/main" id="{AAB77589-B20D-B371-26C7-EFE460653C8C}"/>
              </a:ext>
            </a:extLst>
          </p:cNvPr>
          <p:cNvSpPr txBox="1"/>
          <p:nvPr/>
        </p:nvSpPr>
        <p:spPr>
          <a:xfrm>
            <a:off x="348924" y="2295029"/>
            <a:ext cx="11349739" cy="3877985"/>
          </a:xfrm>
          <a:prstGeom prst="rect">
            <a:avLst/>
          </a:prstGeom>
          <a:noFill/>
        </p:spPr>
        <p:txBody>
          <a:bodyPr wrap="square" rtlCol="0">
            <a:spAutoFit/>
          </a:bodyPr>
          <a:lstStyle/>
          <a:p>
            <a:pPr defTabSz="914400">
              <a:spcAft>
                <a:spcPts val="600"/>
              </a:spcAft>
              <a:buFont typeface="Calibri" panose="020F0502020204030204" pitchFamily="34" charset="0"/>
            </a:pPr>
            <a:r>
              <a:rPr lang="en-US" sz="2400" dirty="0">
                <a:solidFill>
                  <a:schemeClr val="tx1">
                    <a:lumMod val="75000"/>
                    <a:lumOff val="25000"/>
                  </a:schemeClr>
                </a:solidFill>
              </a:rPr>
              <a:t>WHY SHOULD IT BE REPLACED?</a:t>
            </a:r>
          </a:p>
          <a:p>
            <a:pPr defTabSz="914400">
              <a:spcAft>
                <a:spcPts val="600"/>
              </a:spcAft>
            </a:pPr>
            <a:r>
              <a:rPr lang="en-US" sz="2400" dirty="0">
                <a:solidFill>
                  <a:schemeClr val="tx1">
                    <a:lumMod val="75000"/>
                    <a:lumOff val="25000"/>
                  </a:schemeClr>
                </a:solidFill>
              </a:rPr>
              <a:t>The Current Brush Truck:</a:t>
            </a:r>
          </a:p>
          <a:p>
            <a:pPr marL="800100" lvl="1" indent="-342900" defTabSz="914400">
              <a:spcAft>
                <a:spcPts val="600"/>
              </a:spcAft>
              <a:buFont typeface="Arial" panose="020B0604020202020204" pitchFamily="34" charset="0"/>
              <a:buChar char="•"/>
            </a:pPr>
            <a:r>
              <a:rPr lang="en-US" sz="2400" dirty="0">
                <a:solidFill>
                  <a:schemeClr val="tx1">
                    <a:lumMod val="75000"/>
                    <a:lumOff val="25000"/>
                  </a:schemeClr>
                </a:solidFill>
              </a:rPr>
              <a:t>Does not meet current National Fire Protection Association (NFPA) standards</a:t>
            </a:r>
          </a:p>
          <a:p>
            <a:pPr marL="800100" lvl="1" indent="-342900" defTabSz="914400">
              <a:spcAft>
                <a:spcPts val="600"/>
              </a:spcAft>
              <a:buFont typeface="Arial" panose="020B0604020202020204" pitchFamily="34" charset="0"/>
              <a:buChar char="•"/>
            </a:pPr>
            <a:r>
              <a:rPr lang="en-US" sz="2400" dirty="0">
                <a:solidFill>
                  <a:schemeClr val="tx1">
                    <a:lumMod val="75000"/>
                    <a:lumOff val="25000"/>
                  </a:schemeClr>
                </a:solidFill>
              </a:rPr>
              <a:t>High risk of mechanical failure = risk to public safety and firefighter safety</a:t>
            </a:r>
          </a:p>
          <a:p>
            <a:pPr marL="800100" lvl="1" indent="-342900" defTabSz="914400">
              <a:spcAft>
                <a:spcPts val="600"/>
              </a:spcAft>
              <a:buFont typeface="Arial" panose="020B0604020202020204" pitchFamily="34" charset="0"/>
              <a:buChar char="•"/>
            </a:pPr>
            <a:r>
              <a:rPr lang="en-US" sz="2400" dirty="0">
                <a:solidFill>
                  <a:schemeClr val="tx1">
                    <a:lumMod val="75000"/>
                    <a:lumOff val="25000"/>
                  </a:schemeClr>
                </a:solidFill>
              </a:rPr>
              <a:t>Very difficult to source replacement parts</a:t>
            </a:r>
          </a:p>
          <a:p>
            <a:pPr marL="800100" lvl="1" indent="-342900" defTabSz="914400">
              <a:spcAft>
                <a:spcPts val="600"/>
              </a:spcAft>
              <a:buFont typeface="Arial" panose="020B0604020202020204" pitchFamily="34" charset="0"/>
              <a:buChar char="•"/>
            </a:pPr>
            <a:r>
              <a:rPr lang="en-US" sz="2400" dirty="0">
                <a:solidFill>
                  <a:schemeClr val="tx1">
                    <a:lumMod val="75000"/>
                    <a:lumOff val="25000"/>
                  </a:schemeClr>
                </a:solidFill>
              </a:rPr>
              <a:t>High maintenance costs – no longer cost-effective</a:t>
            </a:r>
          </a:p>
          <a:p>
            <a:pPr marL="800100" lvl="1" indent="-342900" defTabSz="914400">
              <a:spcAft>
                <a:spcPts val="600"/>
              </a:spcAft>
              <a:buFont typeface="Arial" panose="020B0604020202020204" pitchFamily="34" charset="0"/>
              <a:buChar char="•"/>
            </a:pPr>
            <a:r>
              <a:rPr lang="en-US" sz="2400" dirty="0">
                <a:solidFill>
                  <a:schemeClr val="tx1">
                    <a:lumMod val="75000"/>
                    <a:lumOff val="25000"/>
                  </a:schemeClr>
                </a:solidFill>
              </a:rPr>
              <a:t>Increase in repair frequency and time out of commission</a:t>
            </a:r>
          </a:p>
        </p:txBody>
      </p:sp>
      <p:sp>
        <p:nvSpPr>
          <p:cNvPr id="3" name="Slide Number Placeholder 2">
            <a:extLst>
              <a:ext uri="{FF2B5EF4-FFF2-40B4-BE49-F238E27FC236}">
                <a16:creationId xmlns:a16="http://schemas.microsoft.com/office/drawing/2014/main" id="{E539431F-5DE4-3253-62AF-6FBA7A798799}"/>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1247874742"/>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83D884-4002-270A-D0F3-10EC4F2F584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0042C5-A586-0619-15D1-CA022DE1F4A8}"/>
              </a:ext>
            </a:extLst>
          </p:cNvPr>
          <p:cNvSpPr txBox="1"/>
          <p:nvPr/>
        </p:nvSpPr>
        <p:spPr>
          <a:xfrm>
            <a:off x="348925" y="423376"/>
            <a:ext cx="11494149" cy="82451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5 – Fire Department Equipment CRF</a:t>
            </a:r>
          </a:p>
        </p:txBody>
      </p:sp>
      <p:sp>
        <p:nvSpPr>
          <p:cNvPr id="4" name="TextBox 3">
            <a:extLst>
              <a:ext uri="{FF2B5EF4-FFF2-40B4-BE49-F238E27FC236}">
                <a16:creationId xmlns:a16="http://schemas.microsoft.com/office/drawing/2014/main" id="{3C0BBBF8-6145-F4C7-526C-CDDD5234BC3F}"/>
              </a:ext>
            </a:extLst>
          </p:cNvPr>
          <p:cNvSpPr txBox="1"/>
          <p:nvPr/>
        </p:nvSpPr>
        <p:spPr>
          <a:xfrm>
            <a:off x="348926" y="1376922"/>
            <a:ext cx="4769829" cy="4788208"/>
          </a:xfrm>
          <a:prstGeom prst="rect">
            <a:avLst/>
          </a:prstGeom>
        </p:spPr>
        <p:txBody>
          <a:bodyPr vert="horz" lIns="0" tIns="45720" rIns="0" bIns="45720" rtlCol="0">
            <a:noAutofit/>
          </a:bodyPr>
          <a:lstStyle/>
          <a:p>
            <a:pPr defTabSz="914400">
              <a:spcAft>
                <a:spcPts val="1200"/>
              </a:spcAft>
            </a:pPr>
            <a:r>
              <a:rPr lang="en-US" sz="2400" dirty="0">
                <a:solidFill>
                  <a:schemeClr val="tx1">
                    <a:lumMod val="75000"/>
                    <a:lumOff val="25000"/>
                  </a:schemeClr>
                </a:solidFill>
                <a:latin typeface="+mj-lt"/>
              </a:rPr>
              <a:t>WHAT IS A BRUSH TRUCK USED FOR?</a:t>
            </a:r>
          </a:p>
          <a:p>
            <a:pPr marL="800100" lvl="1" indent="-342900" defTabSz="914400">
              <a:spcAft>
                <a:spcPts val="1200"/>
              </a:spcAft>
              <a:buFont typeface="Arial" panose="020B0604020202020204" pitchFamily="34" charset="0"/>
              <a:buChar char="•"/>
            </a:pPr>
            <a:r>
              <a:rPr lang="en-US" sz="2400" dirty="0">
                <a:solidFill>
                  <a:schemeClr val="tx1">
                    <a:lumMod val="75000"/>
                    <a:lumOff val="25000"/>
                  </a:schemeClr>
                </a:solidFill>
              </a:rPr>
              <a:t>Rapid initial attack on brush and wildland fires</a:t>
            </a:r>
          </a:p>
          <a:p>
            <a:pPr marL="800100" lvl="1" indent="-342900" defTabSz="914400">
              <a:spcAft>
                <a:spcPts val="1200"/>
              </a:spcAft>
              <a:buFont typeface="Arial" panose="020B0604020202020204" pitchFamily="34" charset="0"/>
              <a:buChar char="•"/>
            </a:pPr>
            <a:r>
              <a:rPr lang="en-US" sz="2400" dirty="0">
                <a:solidFill>
                  <a:schemeClr val="tx1">
                    <a:lumMod val="75000"/>
                    <a:lumOff val="25000"/>
                  </a:schemeClr>
                </a:solidFill>
              </a:rPr>
              <a:t>First-due or primary access to narrow, unimproved, or off-road areas</a:t>
            </a:r>
          </a:p>
          <a:p>
            <a:pPr marL="800100" lvl="1" indent="-342900" defTabSz="914400">
              <a:spcAft>
                <a:spcPts val="1200"/>
              </a:spcAft>
              <a:buFont typeface="Arial" panose="020B0604020202020204" pitchFamily="34" charset="0"/>
              <a:buChar char="•"/>
            </a:pPr>
            <a:r>
              <a:rPr lang="en-US" sz="2400" dirty="0">
                <a:solidFill>
                  <a:schemeClr val="tx1">
                    <a:lumMod val="75000"/>
                    <a:lumOff val="25000"/>
                  </a:schemeClr>
                </a:solidFill>
              </a:rPr>
              <a:t>Protection of residents located in wooded and rural settings</a:t>
            </a:r>
          </a:p>
          <a:p>
            <a:pPr marL="800100" lvl="1" indent="-342900" defTabSz="914400">
              <a:spcAft>
                <a:spcPts val="1200"/>
              </a:spcAft>
              <a:buFont typeface="Arial" panose="020B0604020202020204" pitchFamily="34" charset="0"/>
              <a:buChar char="•"/>
            </a:pPr>
            <a:r>
              <a:rPr lang="en-US" sz="2400" dirty="0">
                <a:solidFill>
                  <a:schemeClr val="tx1">
                    <a:lumMod val="75000"/>
                    <a:lumOff val="25000"/>
                  </a:schemeClr>
                </a:solidFill>
              </a:rPr>
              <a:t>Support of mutual aid and regional wildfire response</a:t>
            </a:r>
          </a:p>
          <a:p>
            <a:pPr defTabSz="914400">
              <a:spcAft>
                <a:spcPts val="1200"/>
              </a:spcAft>
            </a:pPr>
            <a:endParaRPr lang="en-US" sz="2400" dirty="0">
              <a:solidFill>
                <a:schemeClr val="tx1">
                  <a:lumMod val="75000"/>
                  <a:lumOff val="25000"/>
                </a:schemeClr>
              </a:solidFill>
              <a:latin typeface="+mj-lt"/>
            </a:endParaRPr>
          </a:p>
          <a:p>
            <a:pPr defTabSz="914400">
              <a:spcAft>
                <a:spcPts val="1200"/>
              </a:spcAft>
              <a:buFont typeface="Calibri" panose="020F0502020204030204" pitchFamily="34" charset="0"/>
            </a:pPr>
            <a:endParaRPr lang="en-US" sz="2400" dirty="0">
              <a:solidFill>
                <a:schemeClr val="tx1">
                  <a:lumMod val="75000"/>
                  <a:lumOff val="25000"/>
                </a:schemeClr>
              </a:solidFill>
              <a:latin typeface="+mj-lt"/>
            </a:endParaRPr>
          </a:p>
          <a:p>
            <a:pPr defTabSz="914400">
              <a:spcAft>
                <a:spcPts val="1200"/>
              </a:spcAft>
              <a:buFont typeface="Calibri" panose="020F0502020204030204" pitchFamily="34" charset="0"/>
            </a:pPr>
            <a:endParaRPr lang="en-US" sz="2400" dirty="0">
              <a:solidFill>
                <a:schemeClr val="tx1">
                  <a:lumMod val="75000"/>
                  <a:lumOff val="25000"/>
                </a:schemeClr>
              </a:solidFill>
            </a:endParaRPr>
          </a:p>
        </p:txBody>
      </p:sp>
      <p:sp>
        <p:nvSpPr>
          <p:cNvPr id="5" name="TextBox 4">
            <a:extLst>
              <a:ext uri="{FF2B5EF4-FFF2-40B4-BE49-F238E27FC236}">
                <a16:creationId xmlns:a16="http://schemas.microsoft.com/office/drawing/2014/main" id="{D096FD85-A50D-190E-DD8C-753CA273C628}"/>
              </a:ext>
            </a:extLst>
          </p:cNvPr>
          <p:cNvSpPr txBox="1"/>
          <p:nvPr/>
        </p:nvSpPr>
        <p:spPr>
          <a:xfrm>
            <a:off x="5832050" y="1376922"/>
            <a:ext cx="5747074" cy="4712793"/>
          </a:xfrm>
          <a:prstGeom prst="rect">
            <a:avLst/>
          </a:prstGeom>
        </p:spPr>
        <p:txBody>
          <a:bodyPr vert="horz" lIns="0" tIns="45720" rIns="0" bIns="45720" rtlCol="0">
            <a:noAutofit/>
          </a:bodyPr>
          <a:lstStyle/>
          <a:p>
            <a:pPr defTabSz="914400">
              <a:spcAft>
                <a:spcPts val="1200"/>
              </a:spcAft>
            </a:pPr>
            <a:r>
              <a:rPr lang="en-US" sz="2400" dirty="0">
                <a:solidFill>
                  <a:schemeClr val="tx1">
                    <a:lumMod val="75000"/>
                    <a:lumOff val="25000"/>
                  </a:schemeClr>
                </a:solidFill>
                <a:latin typeface="+mj-lt"/>
              </a:rPr>
              <a:t>WHAT WILL A NEW BRUSH TRUCK DO?</a:t>
            </a:r>
          </a:p>
          <a:p>
            <a:pPr marL="800100" lvl="1" indent="-342900" defTabSz="914400">
              <a:spcAft>
                <a:spcPts val="600"/>
              </a:spcAft>
              <a:buFont typeface="Arial" panose="020B0604020202020204" pitchFamily="34" charset="0"/>
              <a:buChar char="•"/>
            </a:pPr>
            <a:r>
              <a:rPr lang="en-US" sz="2200" dirty="0">
                <a:solidFill>
                  <a:schemeClr val="tx1">
                    <a:lumMod val="75000"/>
                    <a:lumOff val="25000"/>
                  </a:schemeClr>
                </a:solidFill>
              </a:rPr>
              <a:t>Improve reliability in response</a:t>
            </a:r>
          </a:p>
          <a:p>
            <a:pPr marL="800100" lvl="1" indent="-342900" defTabSz="914400">
              <a:spcAft>
                <a:spcPts val="600"/>
              </a:spcAft>
              <a:buFont typeface="Arial" panose="020B0604020202020204" pitchFamily="34" charset="0"/>
              <a:buChar char="•"/>
            </a:pPr>
            <a:r>
              <a:rPr lang="en-US" sz="2200" dirty="0">
                <a:solidFill>
                  <a:schemeClr val="tx1">
                    <a:lumMod val="75000"/>
                    <a:lumOff val="25000"/>
                  </a:schemeClr>
                </a:solidFill>
              </a:rPr>
              <a:t>Meet current NFPA and industry standards</a:t>
            </a:r>
          </a:p>
          <a:p>
            <a:pPr marL="800100" lvl="1" indent="-342900" defTabSz="914400">
              <a:spcAft>
                <a:spcPts val="600"/>
              </a:spcAft>
              <a:buFont typeface="Arial" panose="020B0604020202020204" pitchFamily="34" charset="0"/>
              <a:buChar char="•"/>
            </a:pPr>
            <a:r>
              <a:rPr lang="en-US" sz="2200" dirty="0">
                <a:solidFill>
                  <a:schemeClr val="tx1">
                    <a:lumMod val="75000"/>
                    <a:lumOff val="25000"/>
                  </a:schemeClr>
                </a:solidFill>
              </a:rPr>
              <a:t>Be compatible with regional mutual aid</a:t>
            </a:r>
          </a:p>
          <a:p>
            <a:pPr marL="800100" lvl="1" indent="-342900" defTabSz="914400">
              <a:spcAft>
                <a:spcPts val="600"/>
              </a:spcAft>
              <a:buFont typeface="Arial" panose="020B0604020202020204" pitchFamily="34" charset="0"/>
              <a:buChar char="•"/>
            </a:pPr>
            <a:r>
              <a:rPr lang="en-US" sz="2200" dirty="0">
                <a:solidFill>
                  <a:schemeClr val="tx1">
                    <a:lumMod val="75000"/>
                    <a:lumOff val="25000"/>
                  </a:schemeClr>
                </a:solidFill>
              </a:rPr>
              <a:t>Have increased pump capacity and water supply capabilities</a:t>
            </a:r>
          </a:p>
          <a:p>
            <a:pPr marL="800100" lvl="1" indent="-342900" defTabSz="914400">
              <a:spcAft>
                <a:spcPts val="600"/>
              </a:spcAft>
              <a:buFont typeface="Arial" panose="020B0604020202020204" pitchFamily="34" charset="0"/>
              <a:buChar char="•"/>
            </a:pPr>
            <a:r>
              <a:rPr lang="en-US" sz="2200" dirty="0">
                <a:solidFill>
                  <a:schemeClr val="tx1">
                    <a:lumMod val="75000"/>
                    <a:lumOff val="25000"/>
                  </a:schemeClr>
                </a:solidFill>
              </a:rPr>
              <a:t>Have manufacturer support and warranty coverage</a:t>
            </a:r>
          </a:p>
          <a:p>
            <a:pPr marL="800100" lvl="1" indent="-342900" defTabSz="914400">
              <a:spcAft>
                <a:spcPts val="600"/>
              </a:spcAft>
              <a:buFont typeface="Arial" panose="020B0604020202020204" pitchFamily="34" charset="0"/>
              <a:buChar char="•"/>
            </a:pPr>
            <a:r>
              <a:rPr lang="en-US" sz="2200" dirty="0">
                <a:solidFill>
                  <a:schemeClr val="tx1">
                    <a:lumMod val="75000"/>
                    <a:lumOff val="25000"/>
                  </a:schemeClr>
                </a:solidFill>
              </a:rPr>
              <a:t>Minimize risk and reduce the high maintenance costs</a:t>
            </a:r>
          </a:p>
          <a:p>
            <a:pPr marL="800100" lvl="1" indent="-342900" defTabSz="914400">
              <a:spcAft>
                <a:spcPts val="1200"/>
              </a:spcAft>
              <a:buFont typeface="Arial" panose="020B0604020202020204" pitchFamily="34" charset="0"/>
              <a:buChar char="•"/>
            </a:pPr>
            <a:endParaRPr lang="en-US" sz="2200" dirty="0">
              <a:solidFill>
                <a:schemeClr val="tx1">
                  <a:lumMod val="75000"/>
                  <a:lumOff val="25000"/>
                </a:schemeClr>
              </a:solidFill>
            </a:endParaRPr>
          </a:p>
          <a:p>
            <a:pPr defTabSz="914400">
              <a:spcAft>
                <a:spcPts val="1200"/>
              </a:spcAft>
              <a:buFont typeface="Calibri" panose="020F0502020204030204" pitchFamily="34" charset="0"/>
            </a:pPr>
            <a:endParaRPr lang="en-US" sz="2400" dirty="0">
              <a:solidFill>
                <a:schemeClr val="tx1">
                  <a:lumMod val="75000"/>
                  <a:lumOff val="25000"/>
                </a:schemeClr>
              </a:solidFill>
              <a:latin typeface="+mj-lt"/>
            </a:endParaRPr>
          </a:p>
          <a:p>
            <a:pPr defTabSz="914400">
              <a:spcAft>
                <a:spcPts val="1200"/>
              </a:spcAft>
              <a:buFont typeface="Calibri" panose="020F0502020204030204" pitchFamily="34" charset="0"/>
            </a:pPr>
            <a:endParaRPr lang="en-US" sz="24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7490CBA-1535-F6C3-023A-B75E1D95CF7B}"/>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3870226283"/>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1C3EB5-3B10-4802-CB56-657DE47CD2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211DE7-656F-F924-1E6C-49CF9B00A20D}"/>
              </a:ext>
            </a:extLst>
          </p:cNvPr>
          <p:cNvSpPr txBox="1"/>
          <p:nvPr/>
        </p:nvSpPr>
        <p:spPr>
          <a:xfrm>
            <a:off x="4783244" y="286603"/>
            <a:ext cx="6862916"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6 – Ambulance Service ETF</a:t>
            </a:r>
          </a:p>
        </p:txBody>
      </p:sp>
      <p:pic>
        <p:nvPicPr>
          <p:cNvPr id="7" name="Picture 6" descr="A picture containing person&#10;&#10;AI-generated content may be incorrect.">
            <a:extLst>
              <a:ext uri="{FF2B5EF4-FFF2-40B4-BE49-F238E27FC236}">
                <a16:creationId xmlns:a16="http://schemas.microsoft.com/office/drawing/2014/main" id="{ECAEEE4F-A412-9994-4D9C-2BC173B27ED5}"/>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l="19060" r="36751"/>
          <a:stretch>
            <a:fillRect/>
          </a:stretch>
        </p:blipFill>
        <p:spPr>
          <a:xfrm>
            <a:off x="21" y="10"/>
            <a:ext cx="4237384" cy="6400784"/>
          </a:xfrm>
          <a:prstGeom prst="rect">
            <a:avLst/>
          </a:prstGeom>
        </p:spPr>
      </p:pic>
      <p:sp>
        <p:nvSpPr>
          <p:cNvPr id="4" name="TextBox 3">
            <a:extLst>
              <a:ext uri="{FF2B5EF4-FFF2-40B4-BE49-F238E27FC236}">
                <a16:creationId xmlns:a16="http://schemas.microsoft.com/office/drawing/2014/main" id="{8B0CBCB7-6CC3-FE4A-2813-FC6A63E7EFF9}"/>
              </a:ext>
            </a:extLst>
          </p:cNvPr>
          <p:cNvSpPr txBox="1"/>
          <p:nvPr/>
        </p:nvSpPr>
        <p:spPr>
          <a:xfrm>
            <a:off x="4783244" y="2108621"/>
            <a:ext cx="6862916" cy="4132157"/>
          </a:xfrm>
          <a:prstGeom prst="rect">
            <a:avLst/>
          </a:prstGeom>
        </p:spPr>
        <p:txBody>
          <a:bodyPr vert="horz" lIns="0" tIns="45720" rIns="0" bIns="45720" rtlCol="0">
            <a:noAutofit/>
          </a:bodyPr>
          <a:lstStyle/>
          <a:p>
            <a:pPr defTabSz="914400">
              <a:spcAft>
                <a:spcPts val="600"/>
              </a:spcAft>
              <a:buFont typeface="Calibri" panose="020F0502020204030204" pitchFamily="34" charset="0"/>
            </a:pPr>
            <a:r>
              <a:rPr lang="en-US" sz="2600" dirty="0">
                <a:solidFill>
                  <a:schemeClr val="tx1">
                    <a:lumMod val="75000"/>
                    <a:lumOff val="25000"/>
                  </a:schemeClr>
                </a:solidFill>
              </a:rPr>
              <a:t>To see if the Town shall vote to raise and appropriate the sum of Forty Thousand Dollars ($40,000) to add to the Ambulance Service Expendable Trust Fund previously established for the purpose of providing additional funds for ambulance services. (Recommended by the Board of Selectmen, 3 in favor, 0 opposed). (Recommended by the Budget Advisory Committee, 7 in favor, 0 opposed). </a:t>
            </a:r>
          </a:p>
        </p:txBody>
      </p:sp>
      <p:sp>
        <p:nvSpPr>
          <p:cNvPr id="3" name="Slide Number Placeholder 2">
            <a:extLst>
              <a:ext uri="{FF2B5EF4-FFF2-40B4-BE49-F238E27FC236}">
                <a16:creationId xmlns:a16="http://schemas.microsoft.com/office/drawing/2014/main" id="{DE210747-3C21-E311-2406-C556F18758DF}"/>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4239935646"/>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8B6223-64E2-911C-C25D-93C8861664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63F216-2305-56A2-0AE7-9B543C0108F5}"/>
              </a:ext>
            </a:extLst>
          </p:cNvPr>
          <p:cNvSpPr txBox="1"/>
          <p:nvPr/>
        </p:nvSpPr>
        <p:spPr>
          <a:xfrm>
            <a:off x="5119922" y="286603"/>
            <a:ext cx="6189557"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6 – Ambulance Service ETF</a:t>
            </a:r>
          </a:p>
        </p:txBody>
      </p:sp>
      <p:pic>
        <p:nvPicPr>
          <p:cNvPr id="7" name="Picture 6" descr="A picture containing person&#10;&#10;AI-generated content may be incorrect.">
            <a:extLst>
              <a:ext uri="{FF2B5EF4-FFF2-40B4-BE49-F238E27FC236}">
                <a16:creationId xmlns:a16="http://schemas.microsoft.com/office/drawing/2014/main" id="{C7A657B8-F017-543B-BFD7-FA4AFE5633C6}"/>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l="19060" r="36751"/>
          <a:stretch>
            <a:fillRect/>
          </a:stretch>
        </p:blipFill>
        <p:spPr>
          <a:xfrm>
            <a:off x="21" y="10"/>
            <a:ext cx="4237384" cy="6400784"/>
          </a:xfrm>
          <a:prstGeom prst="rect">
            <a:avLst/>
          </a:prstGeom>
        </p:spPr>
      </p:pic>
      <p:sp>
        <p:nvSpPr>
          <p:cNvPr id="4" name="TextBox 3">
            <a:extLst>
              <a:ext uri="{FF2B5EF4-FFF2-40B4-BE49-F238E27FC236}">
                <a16:creationId xmlns:a16="http://schemas.microsoft.com/office/drawing/2014/main" id="{069E8BBE-6441-954C-B482-DD561EE9C248}"/>
              </a:ext>
            </a:extLst>
          </p:cNvPr>
          <p:cNvSpPr txBox="1"/>
          <p:nvPr/>
        </p:nvSpPr>
        <p:spPr>
          <a:xfrm>
            <a:off x="5119924" y="2075271"/>
            <a:ext cx="6189556" cy="3987618"/>
          </a:xfrm>
          <a:prstGeom prst="rect">
            <a:avLst/>
          </a:prstGeom>
        </p:spPr>
        <p:txBody>
          <a:bodyPr vert="horz" lIns="0" tIns="45720" rIns="0" bIns="45720" rtlCol="0">
            <a:noAutofit/>
          </a:bodyPr>
          <a:lstStyle/>
          <a:p>
            <a:pPr defTabSz="914400">
              <a:spcAft>
                <a:spcPts val="600"/>
              </a:spcAft>
              <a:buFont typeface="Calibri" panose="020F0502020204030204" pitchFamily="34" charset="0"/>
            </a:pPr>
            <a:r>
              <a:rPr lang="en-US" sz="2800" dirty="0">
                <a:solidFill>
                  <a:schemeClr val="tx1">
                    <a:lumMod val="75000"/>
                    <a:lumOff val="25000"/>
                  </a:schemeClr>
                </a:solidFill>
              </a:rPr>
              <a:t>This warrant article will bring the total funds appropriated for ambulance services to $125,000. At this time, the Town has reached an agreement with JRMA for ambulance services. The contract will remain for the duration of the year as long as both parties adhere to its provisions.</a:t>
            </a:r>
          </a:p>
        </p:txBody>
      </p:sp>
      <p:sp>
        <p:nvSpPr>
          <p:cNvPr id="3" name="Slide Number Placeholder 2">
            <a:extLst>
              <a:ext uri="{FF2B5EF4-FFF2-40B4-BE49-F238E27FC236}">
                <a16:creationId xmlns:a16="http://schemas.microsoft.com/office/drawing/2014/main" id="{FF64B93A-5B85-BE4F-93F3-64C83AD9DFD2}"/>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3947462222"/>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94A76-D64C-2223-B481-E8698656C9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3BACC2-B7C4-7BF0-2D25-4490B17985A6}"/>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l="7541" t="16743" b="18516"/>
          <a:stretch>
            <a:fillRect/>
          </a:stretch>
        </p:blipFill>
        <p:spPr>
          <a:xfrm flipH="1">
            <a:off x="-9" y="-1"/>
            <a:ext cx="12188414" cy="6400801"/>
          </a:xfrm>
          <a:prstGeom prst="rect">
            <a:avLst/>
          </a:prstGeom>
        </p:spPr>
      </p:pic>
      <p:sp>
        <p:nvSpPr>
          <p:cNvPr id="2" name="TextBox 1">
            <a:extLst>
              <a:ext uri="{FF2B5EF4-FFF2-40B4-BE49-F238E27FC236}">
                <a16:creationId xmlns:a16="http://schemas.microsoft.com/office/drawing/2014/main" id="{2B58F066-D73B-E32F-C33B-46958148DDBF}"/>
              </a:ext>
            </a:extLst>
          </p:cNvPr>
          <p:cNvSpPr txBox="1"/>
          <p:nvPr/>
        </p:nvSpPr>
        <p:spPr>
          <a:xfrm>
            <a:off x="187761" y="288627"/>
            <a:ext cx="5908235" cy="1422997"/>
          </a:xfrm>
          <a:prstGeom prst="rect">
            <a:avLst/>
          </a:prstGeom>
          <a:solidFill>
            <a:schemeClr val="bg1">
              <a:alpha val="75000"/>
            </a:schemeClr>
          </a:solidFill>
        </p:spPr>
        <p:txBody>
          <a:bodyPr wrap="square" lIns="182880" rIns="182880" rtlCol="0" anchor="ctr">
            <a:noAutofit/>
          </a:bodyPr>
          <a:lstStyle/>
          <a:p>
            <a:r>
              <a:rPr lang="en-US" sz="4400" dirty="0">
                <a:solidFill>
                  <a:schemeClr val="tx1">
                    <a:lumMod val="85000"/>
                    <a:lumOff val="15000"/>
                  </a:schemeClr>
                </a:solidFill>
                <a:latin typeface="+mj-lt"/>
              </a:rPr>
              <a:t>Article 7 – Building Maintenance CRF</a:t>
            </a:r>
          </a:p>
        </p:txBody>
      </p:sp>
      <p:sp>
        <p:nvSpPr>
          <p:cNvPr id="4" name="TextBox 3">
            <a:extLst>
              <a:ext uri="{FF2B5EF4-FFF2-40B4-BE49-F238E27FC236}">
                <a16:creationId xmlns:a16="http://schemas.microsoft.com/office/drawing/2014/main" id="{8EFCB1A2-0419-0795-DEC5-EA1E363715D5}"/>
              </a:ext>
            </a:extLst>
          </p:cNvPr>
          <p:cNvSpPr txBox="1"/>
          <p:nvPr/>
        </p:nvSpPr>
        <p:spPr>
          <a:xfrm>
            <a:off x="187762" y="2000251"/>
            <a:ext cx="5908234" cy="4257674"/>
          </a:xfrm>
          <a:prstGeom prst="rect">
            <a:avLst/>
          </a:prstGeom>
          <a:solidFill>
            <a:schemeClr val="bg1">
              <a:alpha val="75000"/>
            </a:schemeClr>
          </a:solidFill>
        </p:spPr>
        <p:txBody>
          <a:bodyPr wrap="square" lIns="182880" rIns="182880" rtlCol="0" anchor="ctr">
            <a:noAutofit/>
          </a:bodyPr>
          <a:lstStyle/>
          <a:p>
            <a:pPr>
              <a:spcBef>
                <a:spcPts val="600"/>
              </a:spcBef>
            </a:pPr>
            <a:r>
              <a:rPr lang="en-US" sz="2600" dirty="0">
                <a:solidFill>
                  <a:schemeClr val="tx1">
                    <a:lumMod val="85000"/>
                    <a:lumOff val="15000"/>
                  </a:schemeClr>
                </a:solidFill>
              </a:rPr>
              <a:t>To see if the Town shall vote to raise and appropriate the sum of Thirty-Five Thousand Dollars ($35,000) to be added to the Building Maintenance Capital Reserve Fund. (Recommended by the Board of Selectmen, 3 in favor, 0 opposed). (Recommended by the Budget Advisory Committee, 7 in favor, 0 opposed).</a:t>
            </a:r>
          </a:p>
        </p:txBody>
      </p:sp>
      <p:sp>
        <p:nvSpPr>
          <p:cNvPr id="3" name="Slide Number Placeholder 2">
            <a:extLst>
              <a:ext uri="{FF2B5EF4-FFF2-40B4-BE49-F238E27FC236}">
                <a16:creationId xmlns:a16="http://schemas.microsoft.com/office/drawing/2014/main" id="{DF8C782C-380D-6E31-334A-1392194C1B1E}"/>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2221308858"/>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6B4F5-5ACB-A25E-7D38-75BD7417036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787728-506A-1648-304E-1907136561EE}"/>
              </a:ext>
            </a:extLst>
          </p:cNvPr>
          <p:cNvPicPr>
            <a:picLocks noChangeAspect="1"/>
          </p:cNvPicPr>
          <p:nvPr/>
        </p:nvPicPr>
        <p:blipFill>
          <a:blip r:embed="rId2">
            <a:extLst>
              <a:ext uri="{28A0092B-C50C-407E-A947-70E740481C1C}">
                <a14:useLocalDpi xmlns:a14="http://schemas.microsoft.com/office/drawing/2010/main" val="0"/>
              </a:ext>
            </a:extLst>
          </a:blip>
          <a:srcRect b="21119"/>
          <a:stretch>
            <a:fillRect/>
          </a:stretch>
        </p:blipFill>
        <p:spPr>
          <a:xfrm flipH="1">
            <a:off x="0" y="0"/>
            <a:ext cx="12192000" cy="6411431"/>
          </a:xfrm>
          <a:prstGeom prst="rect">
            <a:avLst/>
          </a:prstGeom>
        </p:spPr>
      </p:pic>
      <p:sp>
        <p:nvSpPr>
          <p:cNvPr id="2" name="TextBox 1">
            <a:extLst>
              <a:ext uri="{FF2B5EF4-FFF2-40B4-BE49-F238E27FC236}">
                <a16:creationId xmlns:a16="http://schemas.microsoft.com/office/drawing/2014/main" id="{A51F4A8E-45D4-3F1F-940F-139D97410265}"/>
              </a:ext>
            </a:extLst>
          </p:cNvPr>
          <p:cNvSpPr txBox="1"/>
          <p:nvPr/>
        </p:nvSpPr>
        <p:spPr>
          <a:xfrm>
            <a:off x="199138" y="302605"/>
            <a:ext cx="7222785" cy="1589989"/>
          </a:xfrm>
          <a:prstGeom prst="rect">
            <a:avLst/>
          </a:prstGeom>
          <a:solidFill>
            <a:schemeClr val="tx1">
              <a:alpha val="55000"/>
            </a:schemeClr>
          </a:solidFill>
        </p:spPr>
        <p:txBody>
          <a:bodyPr wrap="square" lIns="182880" rIns="182880" rtlCol="0" anchor="ctr">
            <a:noAutofit/>
          </a:bodyPr>
          <a:lstStyle/>
          <a:p>
            <a:r>
              <a:rPr lang="en-US" sz="4800" dirty="0">
                <a:solidFill>
                  <a:schemeClr val="bg1"/>
                </a:solidFill>
                <a:latin typeface="+mj-lt"/>
              </a:rPr>
              <a:t>Article 8 – Recreation Facilities CRF</a:t>
            </a:r>
          </a:p>
        </p:txBody>
      </p:sp>
      <p:sp>
        <p:nvSpPr>
          <p:cNvPr id="4" name="TextBox 3">
            <a:extLst>
              <a:ext uri="{FF2B5EF4-FFF2-40B4-BE49-F238E27FC236}">
                <a16:creationId xmlns:a16="http://schemas.microsoft.com/office/drawing/2014/main" id="{899DE509-BA75-0BC6-C6C7-987A2DFABD0A}"/>
              </a:ext>
            </a:extLst>
          </p:cNvPr>
          <p:cNvSpPr txBox="1"/>
          <p:nvPr/>
        </p:nvSpPr>
        <p:spPr>
          <a:xfrm>
            <a:off x="199139" y="1990223"/>
            <a:ext cx="7222785" cy="4223253"/>
          </a:xfrm>
          <a:prstGeom prst="rect">
            <a:avLst/>
          </a:prstGeom>
          <a:solidFill>
            <a:schemeClr val="tx1">
              <a:alpha val="55000"/>
            </a:schemeClr>
          </a:solidFill>
        </p:spPr>
        <p:txBody>
          <a:bodyPr wrap="square" lIns="182880" rIns="182880" rtlCol="0" anchor="ctr">
            <a:noAutofit/>
          </a:bodyPr>
          <a:lstStyle/>
          <a:p>
            <a:pPr>
              <a:spcBef>
                <a:spcPts val="1200"/>
              </a:spcBef>
              <a:spcAft>
                <a:spcPts val="1200"/>
              </a:spcAft>
            </a:pPr>
            <a:r>
              <a:rPr lang="en-US" sz="2600" dirty="0">
                <a:solidFill>
                  <a:schemeClr val="bg1"/>
                </a:solidFill>
              </a:rPr>
              <a:t>To see if the Town shall vote to raise and appropriate the sum of Twenty-Five Thousand Dollars ($25,000) to be added to the Recreation Facilities Capital Reserve Fund previously established. (Majority vote required). (Recommended by the Board of Selectmen, 3 in favor, 0 opposed). (Recommended by the Budget Advisory Committee, 7 in favor, 0 opposed). </a:t>
            </a:r>
          </a:p>
        </p:txBody>
      </p:sp>
      <p:sp>
        <p:nvSpPr>
          <p:cNvPr id="3" name="Slide Number Placeholder 2">
            <a:extLst>
              <a:ext uri="{FF2B5EF4-FFF2-40B4-BE49-F238E27FC236}">
                <a16:creationId xmlns:a16="http://schemas.microsoft.com/office/drawing/2014/main" id="{37E5C207-3649-BEF3-DCBA-C5E7725BA3BA}"/>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2559344970"/>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44E271-C180-135A-4C9E-F4B4F67DA8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C01822-608C-596E-200C-E486827A9D5A}"/>
              </a:ext>
            </a:extLst>
          </p:cNvPr>
          <p:cNvSpPr txBox="1"/>
          <p:nvPr/>
        </p:nvSpPr>
        <p:spPr>
          <a:xfrm>
            <a:off x="4647480" y="286603"/>
            <a:ext cx="7134446"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spc="-50" dirty="0">
                <a:solidFill>
                  <a:schemeClr val="tx1">
                    <a:lumMod val="75000"/>
                    <a:lumOff val="25000"/>
                  </a:schemeClr>
                </a:solidFill>
                <a:latin typeface="+mj-lt"/>
                <a:ea typeface="+mj-ea"/>
                <a:cs typeface="+mj-cs"/>
              </a:rPr>
              <a:t>Article 9 – Meetinghouse Maintenance ETF</a:t>
            </a:r>
          </a:p>
        </p:txBody>
      </p:sp>
      <p:pic>
        <p:nvPicPr>
          <p:cNvPr id="3" name="Picture 2" descr="A picture containing transport&#10;&#10;AI-generated content may be incorrect.">
            <a:extLst>
              <a:ext uri="{FF2B5EF4-FFF2-40B4-BE49-F238E27FC236}">
                <a16:creationId xmlns:a16="http://schemas.microsoft.com/office/drawing/2014/main" id="{FA9A2389-F31F-07B9-DCCC-D996484295AC}"/>
              </a:ext>
            </a:extLst>
          </p:cNvPr>
          <p:cNvPicPr>
            <a:picLocks noChangeAspect="1"/>
          </p:cNvPicPr>
          <p:nvPr/>
        </p:nvPicPr>
        <p:blipFill>
          <a:blip r:embed="rId2">
            <a:alphaModFix/>
            <a:extLst>
              <a:ext uri="{28A0092B-C50C-407E-A947-70E740481C1C}">
                <a14:useLocalDpi xmlns:a14="http://schemas.microsoft.com/office/drawing/2010/main" val="0"/>
              </a:ext>
            </a:extLst>
          </a:blip>
          <a:srcRect l="2787" r="18603" b="9518"/>
          <a:stretch>
            <a:fillRect/>
          </a:stretch>
        </p:blipFill>
        <p:spPr>
          <a:xfrm rot="5400000">
            <a:off x="-1128316" y="1128321"/>
            <a:ext cx="6400794" cy="4144163"/>
          </a:xfrm>
          <a:prstGeom prst="rect">
            <a:avLst/>
          </a:prstGeom>
        </p:spPr>
      </p:pic>
      <p:sp>
        <p:nvSpPr>
          <p:cNvPr id="4" name="TextBox 3">
            <a:extLst>
              <a:ext uri="{FF2B5EF4-FFF2-40B4-BE49-F238E27FC236}">
                <a16:creationId xmlns:a16="http://schemas.microsoft.com/office/drawing/2014/main" id="{35F1E444-F282-4376-6993-AE1099EF1938}"/>
              </a:ext>
            </a:extLst>
          </p:cNvPr>
          <p:cNvSpPr txBox="1"/>
          <p:nvPr/>
        </p:nvSpPr>
        <p:spPr>
          <a:xfrm>
            <a:off x="4647480" y="2258409"/>
            <a:ext cx="7134446" cy="3760891"/>
          </a:xfrm>
          <a:prstGeom prst="rect">
            <a:avLst/>
          </a:prstGeom>
        </p:spPr>
        <p:txBody>
          <a:bodyPr vert="horz" lIns="0" tIns="45720" rIns="0" bIns="45720" rtlCol="0">
            <a:noAutofit/>
          </a:bodyPr>
          <a:lstStyle/>
          <a:p>
            <a:pPr defTabSz="914400">
              <a:spcAft>
                <a:spcPts val="600"/>
              </a:spcAft>
              <a:buFont typeface="Calibri" panose="020F0502020204030204" pitchFamily="34" charset="0"/>
            </a:pPr>
            <a:r>
              <a:rPr lang="en-US" sz="2600" dirty="0">
                <a:solidFill>
                  <a:schemeClr val="tx1">
                    <a:lumMod val="75000"/>
                    <a:lumOff val="25000"/>
                  </a:schemeClr>
                </a:solidFill>
              </a:rPr>
              <a:t>To see if the Town shall vote to raise and appropriate the sum of Twenty-Five Thousand Dollars ($25,000) to be added to the Meetinghouse Maintenance Expendable Trust Fund previously established. (Majority vote required). (Recommended by the Board of Selectmen, 3 in favor, 0 opposed). (Recommended by the Budget Advisory Committee, 7 in favor, 0 opposed). </a:t>
            </a:r>
          </a:p>
        </p:txBody>
      </p:sp>
      <p:sp>
        <p:nvSpPr>
          <p:cNvPr id="5" name="Slide Number Placeholder 4">
            <a:extLst>
              <a:ext uri="{FF2B5EF4-FFF2-40B4-BE49-F238E27FC236}">
                <a16:creationId xmlns:a16="http://schemas.microsoft.com/office/drawing/2014/main" id="{434A736C-9A9B-8F63-8BB4-10ED52F7A38A}"/>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3272873535"/>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D1E21E-2D4C-57B9-C04F-C1087F73C5C6}"/>
              </a:ext>
            </a:extLst>
          </p:cNvPr>
          <p:cNvSpPr txBox="1"/>
          <p:nvPr/>
        </p:nvSpPr>
        <p:spPr>
          <a:xfrm>
            <a:off x="5116783" y="516835"/>
            <a:ext cx="5977937" cy="166650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spc="-50" dirty="0">
                <a:solidFill>
                  <a:srgbClr val="FFFFFF"/>
                </a:solidFill>
                <a:latin typeface="+mj-lt"/>
                <a:ea typeface="+mj-ea"/>
                <a:cs typeface="+mj-cs"/>
              </a:rPr>
              <a:t>PURPOSE OF THE DELIBERATIVE SESSION</a:t>
            </a:r>
          </a:p>
        </p:txBody>
      </p:sp>
      <p:pic>
        <p:nvPicPr>
          <p:cNvPr id="5" name="Picture 4" descr="Audience raising hands during work presentation">
            <a:extLst>
              <a:ext uri="{FF2B5EF4-FFF2-40B4-BE49-F238E27FC236}">
                <a16:creationId xmlns:a16="http://schemas.microsoft.com/office/drawing/2014/main" id="{00F613C7-29CE-096D-A2A4-88FECDDEF709}"/>
              </a:ext>
            </a:extLst>
          </p:cNvPr>
          <p:cNvPicPr>
            <a:picLocks noChangeAspect="1"/>
          </p:cNvPicPr>
          <p:nvPr/>
        </p:nvPicPr>
        <p:blipFill>
          <a:blip r:embed="rId2">
            <a:extLst>
              <a:ext uri="{28A0092B-C50C-407E-A947-70E740481C1C}">
                <a14:useLocalDpi xmlns:a14="http://schemas.microsoft.com/office/drawing/2010/main" val="0"/>
              </a:ext>
            </a:extLst>
          </a:blip>
          <a:srcRect l="35719" r="19702" b="-1"/>
          <a:stretch>
            <a:fillRect/>
          </a:stretch>
        </p:blipFill>
        <p:spPr>
          <a:xfrm>
            <a:off x="20" y="10"/>
            <a:ext cx="4580077" cy="6857990"/>
          </a:xfrm>
          <a:prstGeom prst="rect">
            <a:avLst/>
          </a:prstGeom>
        </p:spPr>
      </p:pic>
      <p:sp>
        <p:nvSpPr>
          <p:cNvPr id="2" name="TextBox 1">
            <a:extLst>
              <a:ext uri="{FF2B5EF4-FFF2-40B4-BE49-F238E27FC236}">
                <a16:creationId xmlns:a16="http://schemas.microsoft.com/office/drawing/2014/main" id="{99A3BA61-8A43-2402-7C58-F0655FF9822B}"/>
              </a:ext>
            </a:extLst>
          </p:cNvPr>
          <p:cNvSpPr txBox="1"/>
          <p:nvPr/>
        </p:nvSpPr>
        <p:spPr>
          <a:xfrm>
            <a:off x="5200864" y="2619893"/>
            <a:ext cx="6387572" cy="3705635"/>
          </a:xfrm>
          <a:prstGeom prst="rect">
            <a:avLst/>
          </a:prstGeom>
        </p:spPr>
        <p:txBody>
          <a:bodyPr vert="horz" lIns="0" tIns="45720" rIns="0" bIns="45720" rtlCol="0" anchor="ctr">
            <a:noAutofit/>
          </a:bodyPr>
          <a:lstStyle/>
          <a:p>
            <a:pPr defTabSz="914400">
              <a:spcAft>
                <a:spcPts val="600"/>
              </a:spcAft>
              <a:buFont typeface="Calibri" panose="020F0502020204030204" pitchFamily="34" charset="0"/>
            </a:pPr>
            <a:r>
              <a:rPr lang="en-US" sz="2600" dirty="0">
                <a:solidFill>
                  <a:srgbClr val="FFFFFF"/>
                </a:solidFill>
              </a:rPr>
              <a:t>The Deliberative Session consists of explanation, discussion, and debate of articles and will afford those voters who are present the opportunity to propose, debate, and adopt amendments to each warrant article, except the election of officers and warrant articles whose wording is prescribed by state law.</a:t>
            </a:r>
          </a:p>
        </p:txBody>
      </p:sp>
      <p:sp>
        <p:nvSpPr>
          <p:cNvPr id="4" name="Slide Number Placeholder 3">
            <a:extLst>
              <a:ext uri="{FF2B5EF4-FFF2-40B4-BE49-F238E27FC236}">
                <a16:creationId xmlns:a16="http://schemas.microsoft.com/office/drawing/2014/main" id="{4FB798E3-40BA-D69A-B18C-40C1E1B7ECE8}"/>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2339114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3BD53-B3A4-6BCD-7813-CECD65F1651D}"/>
            </a:ext>
          </a:extLst>
        </p:cNvPr>
        <p:cNvGrpSpPr/>
        <p:nvPr/>
      </p:nvGrpSpPr>
      <p:grpSpPr>
        <a:xfrm>
          <a:off x="0" y="0"/>
          <a:ext cx="0" cy="0"/>
          <a:chOff x="0" y="0"/>
          <a:chExt cx="0" cy="0"/>
        </a:xfrm>
      </p:grpSpPr>
      <p:pic>
        <p:nvPicPr>
          <p:cNvPr id="5" name="Picture 4" descr="Close-up of bookshelves in a public library">
            <a:extLst>
              <a:ext uri="{FF2B5EF4-FFF2-40B4-BE49-F238E27FC236}">
                <a16:creationId xmlns:a16="http://schemas.microsoft.com/office/drawing/2014/main" id="{43C139D1-4FAD-12F7-67C5-157C33ECB91D}"/>
              </a:ext>
            </a:extLst>
          </p:cNvPr>
          <p:cNvPicPr>
            <a:picLocks noChangeAspect="1"/>
          </p:cNvPicPr>
          <p:nvPr/>
        </p:nvPicPr>
        <p:blipFill>
          <a:blip r:embed="rId2">
            <a:extLst>
              <a:ext uri="{28A0092B-C50C-407E-A947-70E740481C1C}">
                <a14:useLocalDpi xmlns:a14="http://schemas.microsoft.com/office/drawing/2010/main" val="0"/>
              </a:ext>
            </a:extLst>
          </a:blip>
          <a:srcRect t="15777" b="15777"/>
          <a:stretch/>
        </p:blipFill>
        <p:spPr>
          <a:xfrm flipH="1">
            <a:off x="-1" y="-1"/>
            <a:ext cx="12192000" cy="6400800"/>
          </a:xfrm>
          <a:prstGeom prst="rect">
            <a:avLst/>
          </a:prstGeom>
        </p:spPr>
      </p:pic>
      <p:sp>
        <p:nvSpPr>
          <p:cNvPr id="2" name="TextBox 1">
            <a:extLst>
              <a:ext uri="{FF2B5EF4-FFF2-40B4-BE49-F238E27FC236}">
                <a16:creationId xmlns:a16="http://schemas.microsoft.com/office/drawing/2014/main" id="{1404849C-529D-6EE6-37AF-CAD2BEC2C159}"/>
              </a:ext>
            </a:extLst>
          </p:cNvPr>
          <p:cNvSpPr txBox="1"/>
          <p:nvPr/>
        </p:nvSpPr>
        <p:spPr>
          <a:xfrm>
            <a:off x="387791" y="346031"/>
            <a:ext cx="6693494" cy="1446550"/>
          </a:xfrm>
          <a:prstGeom prst="rect">
            <a:avLst/>
          </a:prstGeom>
          <a:solidFill>
            <a:schemeClr val="bg1">
              <a:alpha val="75000"/>
            </a:schemeClr>
          </a:solidFill>
        </p:spPr>
        <p:txBody>
          <a:bodyPr wrap="square" lIns="182880" rIns="182880" rtlCol="0" anchor="ctr" anchorCtr="0">
            <a:noAutofit/>
          </a:bodyPr>
          <a:lstStyle/>
          <a:p>
            <a:r>
              <a:rPr lang="en-US" sz="4400" dirty="0">
                <a:latin typeface="+mj-lt"/>
              </a:rPr>
              <a:t>Article 10 – Ingalls Memorial Library ETF</a:t>
            </a:r>
          </a:p>
        </p:txBody>
      </p:sp>
      <p:sp>
        <p:nvSpPr>
          <p:cNvPr id="4" name="TextBox 3">
            <a:extLst>
              <a:ext uri="{FF2B5EF4-FFF2-40B4-BE49-F238E27FC236}">
                <a16:creationId xmlns:a16="http://schemas.microsoft.com/office/drawing/2014/main" id="{C828E129-2770-0393-BBE7-00AB10DD06E2}"/>
              </a:ext>
            </a:extLst>
          </p:cNvPr>
          <p:cNvSpPr txBox="1"/>
          <p:nvPr/>
        </p:nvSpPr>
        <p:spPr>
          <a:xfrm>
            <a:off x="387791" y="1921279"/>
            <a:ext cx="6693494" cy="4350823"/>
          </a:xfrm>
          <a:prstGeom prst="rect">
            <a:avLst/>
          </a:prstGeom>
          <a:solidFill>
            <a:schemeClr val="bg1">
              <a:alpha val="75000"/>
            </a:schemeClr>
          </a:solidFill>
        </p:spPr>
        <p:txBody>
          <a:bodyPr wrap="square" lIns="182880" rIns="182880" rtlCol="0" anchor="ctr">
            <a:noAutofit/>
          </a:bodyPr>
          <a:lstStyle/>
          <a:p>
            <a:r>
              <a:rPr lang="en-US" sz="2600" dirty="0"/>
              <a:t>To see if the Town shall vote to raise and appropriate the sum of Twenty Thousand Dollars ($20,000) to be added to the Ingalls Memorial Library Expendable Trust Fund previously established. (Majority vote required). (Recommended by the Board of Selectmen, 3 in favor, 0 opposed). (Recommended by the Budget Advisory Committee, 6 in favor, 1 opposed). </a:t>
            </a:r>
          </a:p>
        </p:txBody>
      </p:sp>
      <p:sp>
        <p:nvSpPr>
          <p:cNvPr id="3" name="Slide Number Placeholder 2">
            <a:extLst>
              <a:ext uri="{FF2B5EF4-FFF2-40B4-BE49-F238E27FC236}">
                <a16:creationId xmlns:a16="http://schemas.microsoft.com/office/drawing/2014/main" id="{B6E02667-6A47-EF7F-81B0-FD7C4FA5CC93}"/>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22588118"/>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534A9-F7BB-B48D-DC08-7F3A1E8B9508}"/>
            </a:ext>
          </a:extLst>
        </p:cNvPr>
        <p:cNvGrpSpPr/>
        <p:nvPr/>
      </p:nvGrpSpPr>
      <p:grpSpPr>
        <a:xfrm>
          <a:off x="0" y="0"/>
          <a:ext cx="0" cy="0"/>
          <a:chOff x="0" y="0"/>
          <a:chExt cx="0" cy="0"/>
        </a:xfrm>
      </p:grpSpPr>
      <p:pic>
        <p:nvPicPr>
          <p:cNvPr id="5" name="Picture 4" descr="A picture containing flag, indoor, red, cloth&#10;&#10;AI-generated content may be incorrect.">
            <a:extLst>
              <a:ext uri="{FF2B5EF4-FFF2-40B4-BE49-F238E27FC236}">
                <a16:creationId xmlns:a16="http://schemas.microsoft.com/office/drawing/2014/main" id="{262B2422-C822-C842-685D-192EC6523BAD}"/>
              </a:ext>
            </a:extLst>
          </p:cNvPr>
          <p:cNvPicPr>
            <a:picLocks noChangeAspect="1"/>
          </p:cNvPicPr>
          <p:nvPr/>
        </p:nvPicPr>
        <p:blipFill>
          <a:blip r:embed="rId2">
            <a:extLst>
              <a:ext uri="{28A0092B-C50C-407E-A947-70E740481C1C}">
                <a14:useLocalDpi xmlns:a14="http://schemas.microsoft.com/office/drawing/2010/main" val="0"/>
              </a:ext>
            </a:extLst>
          </a:blip>
          <a:srcRect t="11388" b="18473"/>
          <a:stretch>
            <a:fillRect/>
          </a:stretch>
        </p:blipFill>
        <p:spPr>
          <a:xfrm>
            <a:off x="0" y="0"/>
            <a:ext cx="12192000" cy="6413500"/>
          </a:xfrm>
          <a:prstGeom prst="rect">
            <a:avLst/>
          </a:prstGeom>
        </p:spPr>
      </p:pic>
      <p:sp>
        <p:nvSpPr>
          <p:cNvPr id="2" name="TextBox 1">
            <a:extLst>
              <a:ext uri="{FF2B5EF4-FFF2-40B4-BE49-F238E27FC236}">
                <a16:creationId xmlns:a16="http://schemas.microsoft.com/office/drawing/2014/main" id="{3538BC51-155D-E61C-DDA0-D48B5BDC81F9}"/>
              </a:ext>
            </a:extLst>
          </p:cNvPr>
          <p:cNvSpPr txBox="1"/>
          <p:nvPr/>
        </p:nvSpPr>
        <p:spPr>
          <a:xfrm>
            <a:off x="472852" y="314950"/>
            <a:ext cx="6013009" cy="1446550"/>
          </a:xfrm>
          <a:prstGeom prst="rect">
            <a:avLst/>
          </a:prstGeom>
          <a:solidFill>
            <a:schemeClr val="bg1">
              <a:alpha val="70000"/>
            </a:schemeClr>
          </a:solidFill>
        </p:spPr>
        <p:txBody>
          <a:bodyPr wrap="square" lIns="182880" rIns="182880" rtlCol="0" anchor="ctr" anchorCtr="0">
            <a:noAutofit/>
          </a:bodyPr>
          <a:lstStyle/>
          <a:p>
            <a:r>
              <a:rPr lang="en-US" sz="4400" dirty="0">
                <a:latin typeface="+mj-lt"/>
              </a:rPr>
              <a:t>Article 11 – 250</a:t>
            </a:r>
            <a:r>
              <a:rPr lang="en-US" sz="4400" baseline="30000" dirty="0">
                <a:latin typeface="+mj-lt"/>
              </a:rPr>
              <a:t>th</a:t>
            </a:r>
            <a:r>
              <a:rPr lang="en-US" sz="4400" dirty="0">
                <a:latin typeface="+mj-lt"/>
              </a:rPr>
              <a:t> Anniversary Celebration</a:t>
            </a:r>
          </a:p>
        </p:txBody>
      </p:sp>
      <p:sp>
        <p:nvSpPr>
          <p:cNvPr id="4" name="TextBox 3">
            <a:extLst>
              <a:ext uri="{FF2B5EF4-FFF2-40B4-BE49-F238E27FC236}">
                <a16:creationId xmlns:a16="http://schemas.microsoft.com/office/drawing/2014/main" id="{8B795B2A-41B0-037E-29FF-CD51D030859B}"/>
              </a:ext>
            </a:extLst>
          </p:cNvPr>
          <p:cNvSpPr txBox="1"/>
          <p:nvPr/>
        </p:nvSpPr>
        <p:spPr>
          <a:xfrm>
            <a:off x="472851" y="1978488"/>
            <a:ext cx="6013010" cy="4218024"/>
          </a:xfrm>
          <a:prstGeom prst="rect">
            <a:avLst/>
          </a:prstGeom>
          <a:solidFill>
            <a:schemeClr val="bg1">
              <a:alpha val="70000"/>
            </a:schemeClr>
          </a:solidFill>
        </p:spPr>
        <p:txBody>
          <a:bodyPr wrap="square" lIns="182880" rIns="182880" rtlCol="0" anchor="ctr" anchorCtr="0">
            <a:noAutofit/>
          </a:bodyPr>
          <a:lstStyle/>
          <a:p>
            <a:r>
              <a:rPr lang="en-US" sz="2600" dirty="0"/>
              <a:t>To see if the Town shall vote to raise and appropriate Five Thousand Dollars ($5,000) for the purpose of celebrating the United States’ 250</a:t>
            </a:r>
            <a:r>
              <a:rPr lang="en-US" sz="2600" baseline="30000" dirty="0"/>
              <a:t>th</a:t>
            </a:r>
            <a:r>
              <a:rPr lang="en-US" sz="2600" dirty="0"/>
              <a:t> anniversary. (Recommended by the Board of Selectmen, 3 in favor, 0 opposed). (Recommended by the Budget Advisory Committee, 7 in favor, 0 opposed).</a:t>
            </a:r>
          </a:p>
        </p:txBody>
      </p:sp>
      <p:sp>
        <p:nvSpPr>
          <p:cNvPr id="3" name="Slide Number Placeholder 2">
            <a:extLst>
              <a:ext uri="{FF2B5EF4-FFF2-40B4-BE49-F238E27FC236}">
                <a16:creationId xmlns:a16="http://schemas.microsoft.com/office/drawing/2014/main" id="{077F3FFC-C5D4-7A6B-0222-39B38F5077EC}"/>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2563885364"/>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4E429D-7FA8-CFA6-D666-8464EA3EDE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999C41-663C-7FFE-6B79-90A161CD8FE0}"/>
              </a:ext>
            </a:extLst>
          </p:cNvPr>
          <p:cNvSpPr txBox="1"/>
          <p:nvPr/>
        </p:nvSpPr>
        <p:spPr>
          <a:xfrm>
            <a:off x="5029198" y="296817"/>
            <a:ext cx="6588621"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spc="-50" dirty="0">
                <a:solidFill>
                  <a:schemeClr val="tx1">
                    <a:lumMod val="75000"/>
                    <a:lumOff val="25000"/>
                  </a:schemeClr>
                </a:solidFill>
                <a:latin typeface="+mj-lt"/>
                <a:ea typeface="+mj-ea"/>
                <a:cs typeface="+mj-cs"/>
              </a:rPr>
              <a:t>Article 12 – Veterans Disability Tax Credit Increase</a:t>
            </a:r>
          </a:p>
        </p:txBody>
      </p:sp>
      <p:pic>
        <p:nvPicPr>
          <p:cNvPr id="3" name="Picture 2">
            <a:extLst>
              <a:ext uri="{FF2B5EF4-FFF2-40B4-BE49-F238E27FC236}">
                <a16:creationId xmlns:a16="http://schemas.microsoft.com/office/drawing/2014/main" id="{7C8B5EA2-C225-BA59-F63A-A76F8C606360}"/>
              </a:ext>
            </a:extLst>
          </p:cNvPr>
          <p:cNvPicPr>
            <a:picLocks noChangeAspect="1"/>
          </p:cNvPicPr>
          <p:nvPr/>
        </p:nvPicPr>
        <p:blipFill>
          <a:blip r:embed="rId2">
            <a:alphaModFix/>
            <a:extLst>
              <a:ext uri="{28A0092B-C50C-407E-A947-70E740481C1C}">
                <a14:useLocalDpi xmlns:a14="http://schemas.microsoft.com/office/drawing/2010/main" val="0"/>
              </a:ext>
            </a:extLst>
          </a:blip>
          <a:srcRect l="8361" r="10437" b="22051"/>
          <a:stretch>
            <a:fillRect/>
          </a:stretch>
        </p:blipFill>
        <p:spPr>
          <a:xfrm>
            <a:off x="-1" y="0"/>
            <a:ext cx="4455019" cy="6400797"/>
          </a:xfrm>
          <a:prstGeom prst="rect">
            <a:avLst/>
          </a:prstGeom>
        </p:spPr>
      </p:pic>
      <p:sp>
        <p:nvSpPr>
          <p:cNvPr id="4" name="TextBox 3">
            <a:extLst>
              <a:ext uri="{FF2B5EF4-FFF2-40B4-BE49-F238E27FC236}">
                <a16:creationId xmlns:a16="http://schemas.microsoft.com/office/drawing/2014/main" id="{99A39FC0-B152-6264-8DFB-5DD1CAD2E0A0}"/>
              </a:ext>
            </a:extLst>
          </p:cNvPr>
          <p:cNvSpPr txBox="1"/>
          <p:nvPr/>
        </p:nvSpPr>
        <p:spPr>
          <a:xfrm>
            <a:off x="5029198" y="2258409"/>
            <a:ext cx="6588621" cy="3760891"/>
          </a:xfrm>
          <a:prstGeom prst="rect">
            <a:avLst/>
          </a:prstGeom>
        </p:spPr>
        <p:txBody>
          <a:bodyPr vert="horz" lIns="0" tIns="45720" rIns="0" bIns="45720" rtlCol="0">
            <a:noAutofit/>
          </a:bodyPr>
          <a:lstStyle/>
          <a:p>
            <a:r>
              <a:rPr lang="en-US" sz="2600" dirty="0"/>
              <a:t>To see if the Town shall vote, pursuant to RSA 72:35, to increase the amount of the tax credit for service-connected permanent and total disability to Four Thousand Five Hundred Dollars ($4,500). (Recommended by the Board of Selectmen, 3 in favor, 0 opposed). Recommended by the Budget Advisory Committee, 7 in favor, 0 opposed).</a:t>
            </a:r>
          </a:p>
        </p:txBody>
      </p:sp>
      <p:sp>
        <p:nvSpPr>
          <p:cNvPr id="5" name="Slide Number Placeholder 4">
            <a:extLst>
              <a:ext uri="{FF2B5EF4-FFF2-40B4-BE49-F238E27FC236}">
                <a16:creationId xmlns:a16="http://schemas.microsoft.com/office/drawing/2014/main" id="{283AD219-82CC-9404-CCE1-799E02E7E713}"/>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524603258"/>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AA315C-A505-17ED-3F56-95E9883C02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63CADA-45AE-40F2-6352-F46927B284E5}"/>
              </a:ext>
            </a:extLst>
          </p:cNvPr>
          <p:cNvSpPr txBox="1"/>
          <p:nvPr/>
        </p:nvSpPr>
        <p:spPr>
          <a:xfrm>
            <a:off x="5029198" y="320084"/>
            <a:ext cx="6588621" cy="14507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spc="-50" dirty="0">
                <a:solidFill>
                  <a:schemeClr val="tx1">
                    <a:lumMod val="75000"/>
                    <a:lumOff val="25000"/>
                  </a:schemeClr>
                </a:solidFill>
                <a:latin typeface="+mj-lt"/>
                <a:ea typeface="+mj-ea"/>
                <a:cs typeface="+mj-cs"/>
              </a:rPr>
              <a:t>Article 12 – Veterans Disability Tax Credit Increase</a:t>
            </a:r>
          </a:p>
        </p:txBody>
      </p:sp>
      <p:pic>
        <p:nvPicPr>
          <p:cNvPr id="3" name="Picture 2">
            <a:extLst>
              <a:ext uri="{FF2B5EF4-FFF2-40B4-BE49-F238E27FC236}">
                <a16:creationId xmlns:a16="http://schemas.microsoft.com/office/drawing/2014/main" id="{78EBC44E-3B52-3C33-7149-48C87DA47801}"/>
              </a:ext>
            </a:extLst>
          </p:cNvPr>
          <p:cNvPicPr>
            <a:picLocks noChangeAspect="1"/>
          </p:cNvPicPr>
          <p:nvPr/>
        </p:nvPicPr>
        <p:blipFill>
          <a:blip r:embed="rId2">
            <a:alphaModFix/>
            <a:extLst>
              <a:ext uri="{28A0092B-C50C-407E-A947-70E740481C1C}">
                <a14:useLocalDpi xmlns:a14="http://schemas.microsoft.com/office/drawing/2010/main" val="0"/>
              </a:ext>
            </a:extLst>
          </a:blip>
          <a:srcRect l="8361" r="10437" b="22051"/>
          <a:stretch>
            <a:fillRect/>
          </a:stretch>
        </p:blipFill>
        <p:spPr>
          <a:xfrm>
            <a:off x="-1" y="0"/>
            <a:ext cx="4455019" cy="6400797"/>
          </a:xfrm>
          <a:prstGeom prst="rect">
            <a:avLst/>
          </a:prstGeom>
        </p:spPr>
      </p:pic>
      <p:sp>
        <p:nvSpPr>
          <p:cNvPr id="4" name="TextBox 3">
            <a:extLst>
              <a:ext uri="{FF2B5EF4-FFF2-40B4-BE49-F238E27FC236}">
                <a16:creationId xmlns:a16="http://schemas.microsoft.com/office/drawing/2014/main" id="{DE634866-E58F-522C-6AEF-D248BED22C4E}"/>
              </a:ext>
            </a:extLst>
          </p:cNvPr>
          <p:cNvSpPr txBox="1"/>
          <p:nvPr/>
        </p:nvSpPr>
        <p:spPr>
          <a:xfrm>
            <a:off x="5029198" y="2044392"/>
            <a:ext cx="6588621" cy="3724812"/>
          </a:xfrm>
          <a:prstGeom prst="rect">
            <a:avLst/>
          </a:prstGeom>
        </p:spPr>
        <p:txBody>
          <a:bodyPr vert="horz" lIns="0" tIns="45720" rIns="0" bIns="45720" rtlCol="0">
            <a:noAutofit/>
          </a:bodyPr>
          <a:lstStyle/>
          <a:p>
            <a:r>
              <a:rPr lang="en-US" sz="2400" dirty="0"/>
              <a:t>This warrant article is in response to a law change (HB 99, effective 07/13/2025) that eliminates the ability to combine the permanent and total disability credit of $4000 with the optional veteran’s credit of $500. If this article passes, the total credit received by veterans who previously combined both credits will remain the same at $4500. If this article passes, it will not affect current taxation.</a:t>
            </a:r>
          </a:p>
        </p:txBody>
      </p:sp>
      <p:sp>
        <p:nvSpPr>
          <p:cNvPr id="5" name="Slide Number Placeholder 4">
            <a:extLst>
              <a:ext uri="{FF2B5EF4-FFF2-40B4-BE49-F238E27FC236}">
                <a16:creationId xmlns:a16="http://schemas.microsoft.com/office/drawing/2014/main" id="{F9DD70C7-973A-F657-D4F5-DBB1F6A0B2D9}"/>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2014851145"/>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3522-7460-3790-1E30-5BCBD604392D}"/>
            </a:ext>
          </a:extLst>
        </p:cNvPr>
        <p:cNvGrpSpPr/>
        <p:nvPr/>
      </p:nvGrpSpPr>
      <p:grpSpPr>
        <a:xfrm>
          <a:off x="0" y="0"/>
          <a:ext cx="0" cy="0"/>
          <a:chOff x="0" y="0"/>
          <a:chExt cx="0" cy="0"/>
        </a:xfrm>
      </p:grpSpPr>
      <p:pic>
        <p:nvPicPr>
          <p:cNvPr id="5" name="Picture 4" descr="Red barn amongst dried grasses in the early evening">
            <a:extLst>
              <a:ext uri="{FF2B5EF4-FFF2-40B4-BE49-F238E27FC236}">
                <a16:creationId xmlns:a16="http://schemas.microsoft.com/office/drawing/2014/main" id="{88249341-C3F0-2D0B-3E61-F4D3749CACAF}"/>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t="10595" b="10595"/>
          <a:stretch/>
        </p:blipFill>
        <p:spPr>
          <a:xfrm flipH="1">
            <a:off x="0" y="0"/>
            <a:ext cx="12192000" cy="6413501"/>
          </a:xfrm>
          <a:prstGeom prst="rect">
            <a:avLst/>
          </a:prstGeom>
        </p:spPr>
      </p:pic>
      <p:sp>
        <p:nvSpPr>
          <p:cNvPr id="2" name="TextBox 1">
            <a:extLst>
              <a:ext uri="{FF2B5EF4-FFF2-40B4-BE49-F238E27FC236}">
                <a16:creationId xmlns:a16="http://schemas.microsoft.com/office/drawing/2014/main" id="{0EDC937A-942B-3AE7-8719-113239944E5D}"/>
              </a:ext>
            </a:extLst>
          </p:cNvPr>
          <p:cNvSpPr txBox="1"/>
          <p:nvPr/>
        </p:nvSpPr>
        <p:spPr>
          <a:xfrm>
            <a:off x="589810" y="314949"/>
            <a:ext cx="6342618" cy="1446550"/>
          </a:xfrm>
          <a:prstGeom prst="rect">
            <a:avLst/>
          </a:prstGeom>
          <a:solidFill>
            <a:schemeClr val="tx1">
              <a:alpha val="60000"/>
            </a:schemeClr>
          </a:solidFill>
        </p:spPr>
        <p:txBody>
          <a:bodyPr wrap="square" lIns="182880" rIns="182880" rtlCol="0" anchor="ctr" anchorCtr="0">
            <a:noAutofit/>
          </a:bodyPr>
          <a:lstStyle/>
          <a:p>
            <a:r>
              <a:rPr lang="en-US" sz="4400" dirty="0">
                <a:solidFill>
                  <a:schemeClr val="bg1"/>
                </a:solidFill>
                <a:latin typeface="+mj-lt"/>
              </a:rPr>
              <a:t>Article 13 – Adoption of Farm Structure Exemption</a:t>
            </a:r>
          </a:p>
        </p:txBody>
      </p:sp>
      <p:sp>
        <p:nvSpPr>
          <p:cNvPr id="4" name="TextBox 3">
            <a:extLst>
              <a:ext uri="{FF2B5EF4-FFF2-40B4-BE49-F238E27FC236}">
                <a16:creationId xmlns:a16="http://schemas.microsoft.com/office/drawing/2014/main" id="{FB2ECA01-3241-E5CE-BDE9-6283E86D5EFA}"/>
              </a:ext>
            </a:extLst>
          </p:cNvPr>
          <p:cNvSpPr txBox="1"/>
          <p:nvPr/>
        </p:nvSpPr>
        <p:spPr>
          <a:xfrm>
            <a:off x="589810" y="1978488"/>
            <a:ext cx="6342618" cy="4218024"/>
          </a:xfrm>
          <a:prstGeom prst="rect">
            <a:avLst/>
          </a:prstGeom>
          <a:solidFill>
            <a:schemeClr val="tx1">
              <a:alpha val="60000"/>
            </a:schemeClr>
          </a:solidFill>
        </p:spPr>
        <p:txBody>
          <a:bodyPr wrap="square" lIns="182880" rIns="182880" rtlCol="0" anchor="ctr" anchorCtr="0">
            <a:noAutofit/>
          </a:bodyPr>
          <a:lstStyle/>
          <a:p>
            <a:r>
              <a:rPr lang="en-US" sz="2600" dirty="0">
                <a:solidFill>
                  <a:schemeClr val="bg1"/>
                </a:solidFill>
              </a:rPr>
              <a:t>To see if the Town shall vote to adopt the provisions of RSA 79F regarding the taxation of farm structures, as defined in RSA 79-F:3, and the land under farm structures (Recommended by the Board of Selectmen, 3 in favor, 0 opposed). Recommended by the Budget Advisory Committee, 7 in favor, 0 opposed).</a:t>
            </a:r>
          </a:p>
        </p:txBody>
      </p:sp>
      <p:sp>
        <p:nvSpPr>
          <p:cNvPr id="3" name="Slide Number Placeholder 2">
            <a:extLst>
              <a:ext uri="{FF2B5EF4-FFF2-40B4-BE49-F238E27FC236}">
                <a16:creationId xmlns:a16="http://schemas.microsoft.com/office/drawing/2014/main" id="{00F9CB73-DE96-91BA-BDB3-03324F2766AD}"/>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1094302253"/>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A1DE-5226-57B8-F626-8F394241EB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9E5AC0-48C3-F7E7-49D4-F7740896B0AC}"/>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t="3260" b="3260"/>
          <a:stretch/>
        </p:blipFill>
        <p:spPr>
          <a:xfrm>
            <a:off x="0" y="0"/>
            <a:ext cx="12192000" cy="6411434"/>
          </a:xfrm>
          <a:prstGeom prst="rect">
            <a:avLst/>
          </a:prstGeom>
        </p:spPr>
      </p:pic>
      <p:sp>
        <p:nvSpPr>
          <p:cNvPr id="2" name="TextBox 1">
            <a:extLst>
              <a:ext uri="{FF2B5EF4-FFF2-40B4-BE49-F238E27FC236}">
                <a16:creationId xmlns:a16="http://schemas.microsoft.com/office/drawing/2014/main" id="{AA3D4828-A9BA-39DE-A572-2B89D6D57AAB}"/>
              </a:ext>
            </a:extLst>
          </p:cNvPr>
          <p:cNvSpPr txBox="1"/>
          <p:nvPr/>
        </p:nvSpPr>
        <p:spPr>
          <a:xfrm>
            <a:off x="430320" y="265969"/>
            <a:ext cx="6448945" cy="1446550"/>
          </a:xfrm>
          <a:prstGeom prst="rect">
            <a:avLst/>
          </a:prstGeom>
          <a:solidFill>
            <a:schemeClr val="tx1">
              <a:alpha val="60000"/>
            </a:schemeClr>
          </a:solidFill>
        </p:spPr>
        <p:txBody>
          <a:bodyPr wrap="square" lIns="182880" rIns="182880" rtlCol="0" anchor="ctr" anchorCtr="0">
            <a:noAutofit/>
          </a:bodyPr>
          <a:lstStyle/>
          <a:p>
            <a:r>
              <a:rPr lang="en-US" sz="4400" dirty="0">
                <a:solidFill>
                  <a:schemeClr val="bg1"/>
                </a:solidFill>
                <a:latin typeface="+mj-lt"/>
              </a:rPr>
              <a:t>Article 14 – Land Use Change Tax</a:t>
            </a:r>
          </a:p>
        </p:txBody>
      </p:sp>
      <p:sp>
        <p:nvSpPr>
          <p:cNvPr id="4" name="TextBox 3">
            <a:extLst>
              <a:ext uri="{FF2B5EF4-FFF2-40B4-BE49-F238E27FC236}">
                <a16:creationId xmlns:a16="http://schemas.microsoft.com/office/drawing/2014/main" id="{5D5EF356-773D-6B7A-DEA7-17AC0C71B10B}"/>
              </a:ext>
            </a:extLst>
          </p:cNvPr>
          <p:cNvSpPr txBox="1"/>
          <p:nvPr/>
        </p:nvSpPr>
        <p:spPr>
          <a:xfrm>
            <a:off x="430320" y="1904891"/>
            <a:ext cx="6448945" cy="4326619"/>
          </a:xfrm>
          <a:prstGeom prst="rect">
            <a:avLst/>
          </a:prstGeom>
          <a:solidFill>
            <a:schemeClr val="tx1">
              <a:alpha val="60000"/>
            </a:schemeClr>
          </a:solidFill>
        </p:spPr>
        <p:txBody>
          <a:bodyPr wrap="square" lIns="182880" rIns="182880" rtlCol="0" anchor="ctr" anchorCtr="0">
            <a:noAutofit/>
          </a:bodyPr>
          <a:lstStyle/>
          <a:p>
            <a:r>
              <a:rPr lang="en-US" sz="2600" dirty="0">
                <a:solidFill>
                  <a:schemeClr val="bg1"/>
                </a:solidFill>
              </a:rPr>
              <a:t>To see if the Town shall vote to amend the percentage of Land Use Change Tax revenue deposited into the Conservation Fund to Twenty Percent, pursuant to RSA 79-A:25, IV? (Recommended by the Board of Selectmen, 3 in favor, 0 opposed). Recommended by the Budget Advisory Committee, 1 in favor, 6 opposed).</a:t>
            </a:r>
          </a:p>
        </p:txBody>
      </p:sp>
      <p:sp>
        <p:nvSpPr>
          <p:cNvPr id="3" name="Slide Number Placeholder 2">
            <a:extLst>
              <a:ext uri="{FF2B5EF4-FFF2-40B4-BE49-F238E27FC236}">
                <a16:creationId xmlns:a16="http://schemas.microsoft.com/office/drawing/2014/main" id="{7F257638-BA8F-1419-BF0F-B8268136873E}"/>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3943363480"/>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E13D1B-03FD-4658-BE87-41E9BA318B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C71F83-AD06-8451-BB61-0B11EEF888C6}"/>
              </a:ext>
            </a:extLst>
          </p:cNvPr>
          <p:cNvSpPr txBox="1"/>
          <p:nvPr/>
        </p:nvSpPr>
        <p:spPr>
          <a:xfrm>
            <a:off x="4455042" y="286603"/>
            <a:ext cx="7411943" cy="1450757"/>
          </a:xfrm>
          <a:prstGeom prst="rect">
            <a:avLst/>
          </a:prstGeom>
        </p:spPr>
        <p:txBody>
          <a:bodyPr vert="horz" lIns="91440" tIns="45720" rIns="91440" bIns="45720" rtlCol="0" anchor="b" anchorCtr="0">
            <a:normAutofit/>
          </a:bodyPr>
          <a:lstStyle/>
          <a:p>
            <a:pPr defTabSz="914400">
              <a:lnSpc>
                <a:spcPct val="90000"/>
              </a:lnSpc>
              <a:spcBef>
                <a:spcPct val="0"/>
              </a:spcBef>
              <a:spcAft>
                <a:spcPts val="600"/>
              </a:spcAft>
            </a:pPr>
            <a:r>
              <a:rPr lang="en-US" sz="4800" spc="-50" dirty="0">
                <a:solidFill>
                  <a:schemeClr val="tx1">
                    <a:lumMod val="75000"/>
                    <a:lumOff val="25000"/>
                  </a:schemeClr>
                </a:solidFill>
                <a:latin typeface="+mj-lt"/>
                <a:ea typeface="+mj-ea"/>
                <a:cs typeface="+mj-cs"/>
              </a:rPr>
              <a:t>Article 15 – Protect the Taxpayer (Petition)</a:t>
            </a:r>
          </a:p>
        </p:txBody>
      </p:sp>
      <p:pic>
        <p:nvPicPr>
          <p:cNvPr id="5" name="Picture 4">
            <a:extLst>
              <a:ext uri="{FF2B5EF4-FFF2-40B4-BE49-F238E27FC236}">
                <a16:creationId xmlns:a16="http://schemas.microsoft.com/office/drawing/2014/main" id="{9FD287FA-CF42-87F1-8996-E1D18C32449F}"/>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l="44797" r="19416"/>
          <a:stretch>
            <a:fillRect/>
          </a:stretch>
        </p:blipFill>
        <p:spPr>
          <a:xfrm flipH="1">
            <a:off x="-1" y="0"/>
            <a:ext cx="4072271" cy="6400784"/>
          </a:xfrm>
          <a:prstGeom prst="rect">
            <a:avLst/>
          </a:prstGeom>
        </p:spPr>
      </p:pic>
      <p:sp>
        <p:nvSpPr>
          <p:cNvPr id="4" name="TextBox 3">
            <a:extLst>
              <a:ext uri="{FF2B5EF4-FFF2-40B4-BE49-F238E27FC236}">
                <a16:creationId xmlns:a16="http://schemas.microsoft.com/office/drawing/2014/main" id="{B4E2D246-42CF-B262-3527-5E6C577B8CB7}"/>
              </a:ext>
            </a:extLst>
          </p:cNvPr>
          <p:cNvSpPr txBox="1"/>
          <p:nvPr/>
        </p:nvSpPr>
        <p:spPr>
          <a:xfrm>
            <a:off x="4455043" y="2098345"/>
            <a:ext cx="7411944" cy="4162905"/>
          </a:xfrm>
          <a:prstGeom prst="rect">
            <a:avLst/>
          </a:prstGeom>
        </p:spPr>
        <p:txBody>
          <a:bodyPr vert="horz" lIns="0" tIns="45720" rIns="0" bIns="45720" rtlCol="0" anchor="ctr" anchorCtr="0">
            <a:noAutofit/>
          </a:bodyPr>
          <a:lstStyle/>
          <a:p>
            <a:pPr defTabSz="914400">
              <a:spcAft>
                <a:spcPts val="600"/>
              </a:spcAft>
              <a:buFont typeface="Calibri" panose="020F0502020204030204" pitchFamily="34" charset="0"/>
            </a:pPr>
            <a:r>
              <a:rPr lang="en-US" sz="2500" dirty="0">
                <a:solidFill>
                  <a:schemeClr val="tx1">
                    <a:lumMod val="75000"/>
                    <a:lumOff val="25000"/>
                  </a:schemeClr>
                </a:solidFill>
              </a:rPr>
              <a:t>To see if the Town will vote to call on the New Hampshire Legislature to protect local taxpayers by ensuring adequate state revenues for the essential services and by avoiding policies that shift costs onto local taxpayers. Further resolved, if this article passes, the Select Board shall send the results of this vote to the Governor and all members of the New Hampshire General Court who represent the Town within 30 days of the second session of the 2026 Town Meeting.</a:t>
            </a:r>
          </a:p>
        </p:txBody>
      </p:sp>
      <p:sp>
        <p:nvSpPr>
          <p:cNvPr id="3" name="Slide Number Placeholder 2">
            <a:extLst>
              <a:ext uri="{FF2B5EF4-FFF2-40B4-BE49-F238E27FC236}">
                <a16:creationId xmlns:a16="http://schemas.microsoft.com/office/drawing/2014/main" id="{3F6A8ACC-D08F-ECE9-EEF2-1D6668CEAEF0}"/>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3418948907"/>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7BFC90-3B46-A620-83C0-F58A94543A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374903-E8C0-6551-0BF0-D93797CDFF5C}"/>
              </a:ext>
            </a:extLst>
          </p:cNvPr>
          <p:cNvSpPr txBox="1"/>
          <p:nvPr/>
        </p:nvSpPr>
        <p:spPr>
          <a:xfrm>
            <a:off x="4732256" y="286603"/>
            <a:ext cx="7136090" cy="1450757"/>
          </a:xfrm>
          <a:prstGeom prst="rect">
            <a:avLst/>
          </a:prstGeom>
        </p:spPr>
        <p:txBody>
          <a:bodyPr vert="horz" lIns="91440" tIns="45720" rIns="91440" bIns="45720" rtlCol="0" anchor="b" anchorCtr="0">
            <a:noAutofit/>
          </a:bodyPr>
          <a:lstStyle/>
          <a:p>
            <a:pPr defTabSz="914400">
              <a:lnSpc>
                <a:spcPct val="90000"/>
              </a:lnSpc>
              <a:spcBef>
                <a:spcPct val="0"/>
              </a:spcBef>
              <a:spcAft>
                <a:spcPts val="600"/>
              </a:spcAft>
            </a:pPr>
            <a:r>
              <a:rPr lang="en-US" sz="4400" spc="-50" dirty="0">
                <a:solidFill>
                  <a:schemeClr val="tx1">
                    <a:lumMod val="75000"/>
                    <a:lumOff val="25000"/>
                  </a:schemeClr>
                </a:solidFill>
                <a:latin typeface="+mj-lt"/>
                <a:ea typeface="+mj-ea"/>
                <a:cs typeface="+mj-cs"/>
              </a:rPr>
              <a:t>Article 16 – Rescind Ninth Police Officer Position (Petition)</a:t>
            </a:r>
          </a:p>
        </p:txBody>
      </p:sp>
      <p:pic>
        <p:nvPicPr>
          <p:cNvPr id="6" name="Picture 5" descr="A picture containing text, outdoor, night, light&#10;&#10;AI-generated content may be incorrect.">
            <a:extLst>
              <a:ext uri="{FF2B5EF4-FFF2-40B4-BE49-F238E27FC236}">
                <a16:creationId xmlns:a16="http://schemas.microsoft.com/office/drawing/2014/main" id="{B5923F95-6A3C-DBCA-2F3E-9510BC072F16}"/>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l="26697" r="33781"/>
          <a:stretch>
            <a:fillRect/>
          </a:stretch>
        </p:blipFill>
        <p:spPr>
          <a:xfrm>
            <a:off x="-2" y="16"/>
            <a:ext cx="4497258" cy="6400784"/>
          </a:xfrm>
          <a:prstGeom prst="rect">
            <a:avLst/>
          </a:prstGeom>
        </p:spPr>
      </p:pic>
      <p:sp>
        <p:nvSpPr>
          <p:cNvPr id="4" name="TextBox 3">
            <a:extLst>
              <a:ext uri="{FF2B5EF4-FFF2-40B4-BE49-F238E27FC236}">
                <a16:creationId xmlns:a16="http://schemas.microsoft.com/office/drawing/2014/main" id="{33239DB5-3AD7-8704-6595-AB5BDF15523F}"/>
              </a:ext>
            </a:extLst>
          </p:cNvPr>
          <p:cNvSpPr txBox="1"/>
          <p:nvPr/>
        </p:nvSpPr>
        <p:spPr>
          <a:xfrm>
            <a:off x="5172074" y="2108624"/>
            <a:ext cx="6470577" cy="3760891"/>
          </a:xfrm>
          <a:prstGeom prst="rect">
            <a:avLst/>
          </a:prstGeom>
        </p:spPr>
        <p:txBody>
          <a:bodyPr vert="horz" lIns="0" tIns="45720" rIns="0" bIns="45720" rtlCol="0" anchorCtr="0">
            <a:normAutofit/>
          </a:bodyPr>
          <a:lstStyle/>
          <a:p>
            <a:pPr defTabSz="914400">
              <a:spcAft>
                <a:spcPts val="600"/>
              </a:spcAft>
              <a:buFont typeface="Calibri" panose="020F0502020204030204" pitchFamily="34" charset="0"/>
            </a:pPr>
            <a:r>
              <a:rPr lang="en-US" sz="2600" dirty="0">
                <a:solidFill>
                  <a:schemeClr val="tx1">
                    <a:lumMod val="75000"/>
                    <a:lumOff val="25000"/>
                  </a:schemeClr>
                </a:solidFill>
              </a:rPr>
              <a:t>To see if the Town shall vote to rescind Article 17 of the Rindge Town Warrant of March 9</a:t>
            </a:r>
            <a:r>
              <a:rPr lang="en-US" sz="2600" baseline="30000" dirty="0">
                <a:solidFill>
                  <a:schemeClr val="tx1">
                    <a:lumMod val="75000"/>
                    <a:lumOff val="25000"/>
                  </a:schemeClr>
                </a:solidFill>
              </a:rPr>
              <a:t>th</a:t>
            </a:r>
            <a:r>
              <a:rPr lang="en-US" sz="2600" dirty="0">
                <a:solidFill>
                  <a:schemeClr val="tx1">
                    <a:lumMod val="75000"/>
                    <a:lumOff val="25000"/>
                  </a:schemeClr>
                </a:solidFill>
              </a:rPr>
              <a:t>, 2021, authorizing the hiring of a ninth Full-Time Police Officer thereby returning the authority to determine the number of Full-Time Police Officers needed to the Board of Selectmen.</a:t>
            </a:r>
          </a:p>
        </p:txBody>
      </p:sp>
      <p:sp>
        <p:nvSpPr>
          <p:cNvPr id="3" name="Slide Number Placeholder 2">
            <a:extLst>
              <a:ext uri="{FF2B5EF4-FFF2-40B4-BE49-F238E27FC236}">
                <a16:creationId xmlns:a16="http://schemas.microsoft.com/office/drawing/2014/main" id="{C85233CA-E84E-B6CA-6EC3-E064C38FDC9E}"/>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1916134812"/>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B011F7-A05A-A40C-82EA-B25E2E6699B5}"/>
            </a:ext>
          </a:extLst>
        </p:cNvPr>
        <p:cNvGrpSpPr/>
        <p:nvPr/>
      </p:nvGrpSpPr>
      <p:grpSpPr>
        <a:xfrm>
          <a:off x="0" y="0"/>
          <a:ext cx="0" cy="0"/>
          <a:chOff x="0" y="0"/>
          <a:chExt cx="0" cy="0"/>
        </a:xfrm>
      </p:grpSpPr>
      <p:pic>
        <p:nvPicPr>
          <p:cNvPr id="6" name="Picture 5" descr="A picture containing transport&#10;&#10;AI-generated content may be incorrect.">
            <a:extLst>
              <a:ext uri="{FF2B5EF4-FFF2-40B4-BE49-F238E27FC236}">
                <a16:creationId xmlns:a16="http://schemas.microsoft.com/office/drawing/2014/main" id="{8FEF4734-96EB-3685-1FC2-CC314514EF0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3618" r="44742" b="1"/>
          <a:stretch>
            <a:fillRect/>
          </a:stretch>
        </p:blipFill>
        <p:spPr>
          <a:xfrm rot="5400000">
            <a:off x="2667001" y="-2667001"/>
            <a:ext cx="6858000" cy="12192001"/>
          </a:xfrm>
          <a:prstGeom prst="rect">
            <a:avLst/>
          </a:prstGeom>
        </p:spPr>
      </p:pic>
      <p:sp>
        <p:nvSpPr>
          <p:cNvPr id="2" name="Title 1">
            <a:extLst>
              <a:ext uri="{FF2B5EF4-FFF2-40B4-BE49-F238E27FC236}">
                <a16:creationId xmlns:a16="http://schemas.microsoft.com/office/drawing/2014/main" id="{50E3BC1D-E2C8-56FD-8353-4C44165B203C}"/>
              </a:ext>
            </a:extLst>
          </p:cNvPr>
          <p:cNvSpPr>
            <a:spLocks noGrp="1"/>
          </p:cNvSpPr>
          <p:nvPr>
            <p:ph type="ctrTitle"/>
          </p:nvPr>
        </p:nvSpPr>
        <p:spPr/>
        <p:txBody>
          <a:bodyPr>
            <a:normAutofit/>
          </a:bodyPr>
          <a:lstStyle/>
          <a:p>
            <a:r>
              <a:rPr lang="en-US" dirty="0">
                <a:solidFill>
                  <a:schemeClr val="tx1"/>
                </a:solidFill>
              </a:rPr>
              <a:t>Thank You All For Coming Today!</a:t>
            </a:r>
          </a:p>
        </p:txBody>
      </p:sp>
      <p:sp>
        <p:nvSpPr>
          <p:cNvPr id="3" name="Subtitle 2">
            <a:extLst>
              <a:ext uri="{FF2B5EF4-FFF2-40B4-BE49-F238E27FC236}">
                <a16:creationId xmlns:a16="http://schemas.microsoft.com/office/drawing/2014/main" id="{4563E14C-DD21-18A0-86FD-7210F4A85FE5}"/>
              </a:ext>
            </a:extLst>
          </p:cNvPr>
          <p:cNvSpPr>
            <a:spLocks noGrp="1"/>
          </p:cNvSpPr>
          <p:nvPr>
            <p:ph type="subTitle" idx="1"/>
          </p:nvPr>
        </p:nvSpPr>
        <p:spPr>
          <a:xfrm>
            <a:off x="1100050" y="4645152"/>
            <a:ext cx="9983127" cy="1143000"/>
          </a:xfrm>
        </p:spPr>
        <p:txBody>
          <a:bodyPr>
            <a:noAutofit/>
          </a:bodyPr>
          <a:lstStyle/>
          <a:p>
            <a:pPr>
              <a:lnSpc>
                <a:spcPct val="110000"/>
              </a:lnSpc>
            </a:pPr>
            <a:r>
              <a:rPr lang="en-US" sz="2200" dirty="0"/>
              <a:t>The Voting Session will be on TUESDAY, MARCH 10</a:t>
            </a:r>
            <a:r>
              <a:rPr lang="en-US" sz="2200" baseline="30000" dirty="0"/>
              <a:t>th</a:t>
            </a:r>
            <a:r>
              <a:rPr lang="en-US" sz="2200" dirty="0"/>
              <a:t>, 2026, from 7:00 am to 7:00 pm In the Rindge Memorial School Gymnasium, at 58 School Street, Rindge, NH</a:t>
            </a:r>
          </a:p>
        </p:txBody>
      </p:sp>
      <p:sp>
        <p:nvSpPr>
          <p:cNvPr id="4" name="Slide Number Placeholder 3">
            <a:extLst>
              <a:ext uri="{FF2B5EF4-FFF2-40B4-BE49-F238E27FC236}">
                <a16:creationId xmlns:a16="http://schemas.microsoft.com/office/drawing/2014/main" id="{FB96B602-FAFC-AA68-6815-118718966F04}"/>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1116000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75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0A7FD-FD32-26FF-955E-5A4E75DC1441}"/>
              </a:ext>
            </a:extLst>
          </p:cNvPr>
          <p:cNvSpPr txBox="1"/>
          <p:nvPr/>
        </p:nvSpPr>
        <p:spPr>
          <a:xfrm>
            <a:off x="489098" y="518889"/>
            <a:ext cx="2775097" cy="3046988"/>
          </a:xfrm>
          <a:prstGeom prst="rect">
            <a:avLst/>
          </a:prstGeom>
          <a:noFill/>
        </p:spPr>
        <p:txBody>
          <a:bodyPr wrap="square" rtlCol="0">
            <a:spAutoFit/>
          </a:bodyPr>
          <a:lstStyle/>
          <a:p>
            <a:r>
              <a:rPr lang="en-US" sz="4800" dirty="0">
                <a:latin typeface="+mj-lt"/>
              </a:rPr>
              <a:t>Article 1 – Officers of the Year Ensuing</a:t>
            </a:r>
          </a:p>
        </p:txBody>
      </p:sp>
      <p:graphicFrame>
        <p:nvGraphicFramePr>
          <p:cNvPr id="4" name="Table 3">
            <a:extLst>
              <a:ext uri="{FF2B5EF4-FFF2-40B4-BE49-F238E27FC236}">
                <a16:creationId xmlns:a16="http://schemas.microsoft.com/office/drawing/2014/main" id="{282BCF7D-4C44-D062-A377-DBE8F742A838}"/>
              </a:ext>
            </a:extLst>
          </p:cNvPr>
          <p:cNvGraphicFramePr>
            <a:graphicFrameLocks noGrp="1"/>
          </p:cNvGraphicFramePr>
          <p:nvPr>
            <p:extLst>
              <p:ext uri="{D42A27DB-BD31-4B8C-83A1-F6EECF244321}">
                <p14:modId xmlns:p14="http://schemas.microsoft.com/office/powerpoint/2010/main" val="2305836196"/>
              </p:ext>
            </p:extLst>
          </p:nvPr>
        </p:nvGraphicFramePr>
        <p:xfrm>
          <a:off x="3912782" y="518889"/>
          <a:ext cx="7790120" cy="5654040"/>
        </p:xfrm>
        <a:graphic>
          <a:graphicData uri="http://schemas.openxmlformats.org/drawingml/2006/table">
            <a:tbl>
              <a:tblPr firstRow="1" bandRow="1">
                <a:tableStyleId>{073A0DAA-6AF3-43AB-8588-CEC1D06C72B9}</a:tableStyleId>
              </a:tblPr>
              <a:tblGrid>
                <a:gridCol w="4509724">
                  <a:extLst>
                    <a:ext uri="{9D8B030D-6E8A-4147-A177-3AD203B41FA5}">
                      <a16:colId xmlns:a16="http://schemas.microsoft.com/office/drawing/2014/main" val="2214557574"/>
                    </a:ext>
                  </a:extLst>
                </a:gridCol>
                <a:gridCol w="1446268">
                  <a:extLst>
                    <a:ext uri="{9D8B030D-6E8A-4147-A177-3AD203B41FA5}">
                      <a16:colId xmlns:a16="http://schemas.microsoft.com/office/drawing/2014/main" val="791289422"/>
                    </a:ext>
                  </a:extLst>
                </a:gridCol>
                <a:gridCol w="1834128">
                  <a:extLst>
                    <a:ext uri="{9D8B030D-6E8A-4147-A177-3AD203B41FA5}">
                      <a16:colId xmlns:a16="http://schemas.microsoft.com/office/drawing/2014/main" val="4190293730"/>
                    </a:ext>
                  </a:extLst>
                </a:gridCol>
              </a:tblGrid>
              <a:tr h="731520">
                <a:tc>
                  <a:txBody>
                    <a:bodyPr/>
                    <a:lstStyle/>
                    <a:p>
                      <a:r>
                        <a:rPr lang="en-US" sz="2000" dirty="0"/>
                        <a:t>Position</a:t>
                      </a:r>
                    </a:p>
                  </a:txBody>
                  <a:tcPr anchor="ctr">
                    <a:solidFill>
                      <a:schemeClr val="tx1">
                        <a:lumMod val="75000"/>
                        <a:lumOff val="25000"/>
                      </a:schemeClr>
                    </a:solidFill>
                  </a:tcPr>
                </a:tc>
                <a:tc>
                  <a:txBody>
                    <a:bodyPr/>
                    <a:lstStyle/>
                    <a:p>
                      <a:pPr algn="ctr"/>
                      <a:r>
                        <a:rPr lang="en-US" sz="2000" dirty="0"/>
                        <a:t># of Seats Open</a:t>
                      </a:r>
                    </a:p>
                  </a:txBody>
                  <a:tcPr anchor="ctr">
                    <a:solidFill>
                      <a:schemeClr val="tx1">
                        <a:lumMod val="75000"/>
                        <a:lumOff val="25000"/>
                      </a:schemeClr>
                    </a:solidFill>
                  </a:tcPr>
                </a:tc>
                <a:tc>
                  <a:txBody>
                    <a:bodyPr/>
                    <a:lstStyle/>
                    <a:p>
                      <a:pPr algn="ctr"/>
                      <a:r>
                        <a:rPr lang="en-US" sz="2000" dirty="0"/>
                        <a:t>Term Length</a:t>
                      </a:r>
                    </a:p>
                  </a:txBody>
                  <a:tcPr anchor="ctr">
                    <a:solidFill>
                      <a:schemeClr val="tx1">
                        <a:lumMod val="75000"/>
                        <a:lumOff val="25000"/>
                      </a:schemeClr>
                    </a:solidFill>
                  </a:tcPr>
                </a:tc>
                <a:extLst>
                  <a:ext uri="{0D108BD9-81ED-4DB2-BD59-A6C34878D82A}">
                    <a16:rowId xmlns:a16="http://schemas.microsoft.com/office/drawing/2014/main" val="3576228429"/>
                  </a:ext>
                </a:extLst>
              </a:tr>
              <a:tr h="411480">
                <a:tc>
                  <a:txBody>
                    <a:bodyPr/>
                    <a:lstStyle/>
                    <a:p>
                      <a:r>
                        <a:rPr lang="en-US" sz="2000" dirty="0"/>
                        <a:t>Board of Selectmen</a:t>
                      </a:r>
                    </a:p>
                  </a:txBody>
                  <a:tcPr anchor="ctr"/>
                </a:tc>
                <a:tc>
                  <a:txBody>
                    <a:bodyPr/>
                    <a:lstStyle/>
                    <a:p>
                      <a:pPr algn="ctr"/>
                      <a:r>
                        <a:rPr lang="en-US" sz="2000"/>
                        <a:t>1 seat</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1386589388"/>
                  </a:ext>
                </a:extLst>
              </a:tr>
              <a:tr h="411480">
                <a:tc>
                  <a:txBody>
                    <a:bodyPr/>
                    <a:lstStyle/>
                    <a:p>
                      <a:r>
                        <a:rPr lang="en-US" sz="2000" dirty="0"/>
                        <a:t>Planning Board</a:t>
                      </a:r>
                    </a:p>
                  </a:txBody>
                  <a:tcPr anchor="ctr"/>
                </a:tc>
                <a:tc>
                  <a:txBody>
                    <a:bodyPr/>
                    <a:lstStyle/>
                    <a:p>
                      <a:pPr algn="ctr"/>
                      <a:r>
                        <a:rPr lang="en-US" sz="2000"/>
                        <a:t>2 seats</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2911343310"/>
                  </a:ext>
                </a:extLst>
              </a:tr>
              <a:tr h="411480">
                <a:tc>
                  <a:txBody>
                    <a:bodyPr/>
                    <a:lstStyle/>
                    <a:p>
                      <a:r>
                        <a:rPr lang="en-US" sz="2000" dirty="0"/>
                        <a:t>Budget Advisory Committee</a:t>
                      </a:r>
                    </a:p>
                  </a:txBody>
                  <a:tcPr anchor="ctr"/>
                </a:tc>
                <a:tc>
                  <a:txBody>
                    <a:bodyPr/>
                    <a:lstStyle/>
                    <a:p>
                      <a:pPr algn="ctr"/>
                      <a:r>
                        <a:rPr lang="en-US" sz="2000"/>
                        <a:t>2 seats</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1059038112"/>
                  </a:ext>
                </a:extLst>
              </a:tr>
              <a:tr h="411480">
                <a:tc>
                  <a:txBody>
                    <a:bodyPr/>
                    <a:lstStyle/>
                    <a:p>
                      <a:r>
                        <a:rPr lang="en-US" sz="2000" dirty="0"/>
                        <a:t>Zoning Board of Adjustment</a:t>
                      </a:r>
                    </a:p>
                  </a:txBody>
                  <a:tcPr anchor="ctr"/>
                </a:tc>
                <a:tc>
                  <a:txBody>
                    <a:bodyPr/>
                    <a:lstStyle/>
                    <a:p>
                      <a:pPr algn="ctr"/>
                      <a:r>
                        <a:rPr lang="en-US" sz="2000"/>
                        <a:t>2 seats</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275931741"/>
                  </a:ext>
                </a:extLst>
              </a:tr>
              <a:tr h="411480">
                <a:tc>
                  <a:txBody>
                    <a:bodyPr/>
                    <a:lstStyle/>
                    <a:p>
                      <a:r>
                        <a:rPr lang="en-US" sz="2000" dirty="0"/>
                        <a:t>Cemetery Trustee</a:t>
                      </a:r>
                    </a:p>
                  </a:txBody>
                  <a:tcPr anchor="ctr"/>
                </a:tc>
                <a:tc>
                  <a:txBody>
                    <a:bodyPr/>
                    <a:lstStyle/>
                    <a:p>
                      <a:pPr algn="ctr"/>
                      <a:r>
                        <a:rPr lang="en-US" sz="2000"/>
                        <a:t>1 seat</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3424367121"/>
                  </a:ext>
                </a:extLst>
              </a:tr>
              <a:tr h="372878">
                <a:tc>
                  <a:txBody>
                    <a:bodyPr/>
                    <a:lstStyle/>
                    <a:p>
                      <a:r>
                        <a:rPr lang="en-US" sz="2000" dirty="0"/>
                        <a:t>Trustee of the Trust Funds</a:t>
                      </a:r>
                    </a:p>
                  </a:txBody>
                  <a:tcPr anchor="ctr"/>
                </a:tc>
                <a:tc>
                  <a:txBody>
                    <a:bodyPr/>
                    <a:lstStyle/>
                    <a:p>
                      <a:pPr algn="ctr"/>
                      <a:r>
                        <a:rPr lang="en-US" sz="2000"/>
                        <a:t>1 seat</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235309075"/>
                  </a:ext>
                </a:extLst>
              </a:tr>
              <a:tr h="411480">
                <a:tc>
                  <a:txBody>
                    <a:bodyPr/>
                    <a:lstStyle/>
                    <a:p>
                      <a:r>
                        <a:rPr lang="en-US" sz="2000" dirty="0"/>
                        <a:t>Ingalls Memorial Library Trustee</a:t>
                      </a:r>
                    </a:p>
                  </a:txBody>
                  <a:tcPr anchor="ctr"/>
                </a:tc>
                <a:tc>
                  <a:txBody>
                    <a:bodyPr/>
                    <a:lstStyle/>
                    <a:p>
                      <a:pPr algn="ctr"/>
                      <a:r>
                        <a:rPr lang="en-US" sz="2000"/>
                        <a:t>1 seat</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2670080485"/>
                  </a:ext>
                </a:extLst>
              </a:tr>
              <a:tr h="411480">
                <a:tc>
                  <a:txBody>
                    <a:bodyPr/>
                    <a:lstStyle/>
                    <a:p>
                      <a:r>
                        <a:rPr lang="en-US" sz="2000" dirty="0"/>
                        <a:t>Town Moderator</a:t>
                      </a:r>
                    </a:p>
                  </a:txBody>
                  <a:tcPr anchor="ctr"/>
                </a:tc>
                <a:tc>
                  <a:txBody>
                    <a:bodyPr/>
                    <a:lstStyle/>
                    <a:p>
                      <a:pPr algn="ctr"/>
                      <a:r>
                        <a:rPr lang="en-US" sz="2000"/>
                        <a:t>1 seat</a:t>
                      </a:r>
                      <a:endParaRPr lang="en-US" sz="2000" dirty="0"/>
                    </a:p>
                  </a:txBody>
                  <a:tcPr anchor="ctr"/>
                </a:tc>
                <a:tc>
                  <a:txBody>
                    <a:bodyPr/>
                    <a:lstStyle/>
                    <a:p>
                      <a:pPr algn="ctr"/>
                      <a:r>
                        <a:rPr lang="en-US" sz="2000" dirty="0"/>
                        <a:t>2 Year Term</a:t>
                      </a:r>
                    </a:p>
                  </a:txBody>
                  <a:tcPr anchor="ctr"/>
                </a:tc>
                <a:extLst>
                  <a:ext uri="{0D108BD9-81ED-4DB2-BD59-A6C34878D82A}">
                    <a16:rowId xmlns:a16="http://schemas.microsoft.com/office/drawing/2014/main" val="721154910"/>
                  </a:ext>
                </a:extLst>
              </a:tr>
              <a:tr h="411480">
                <a:tc>
                  <a:txBody>
                    <a:bodyPr/>
                    <a:lstStyle/>
                    <a:p>
                      <a:r>
                        <a:rPr lang="en-US" sz="2000" dirty="0"/>
                        <a:t>Town Clerk</a:t>
                      </a:r>
                    </a:p>
                  </a:txBody>
                  <a:tcPr anchor="ctr"/>
                </a:tc>
                <a:tc>
                  <a:txBody>
                    <a:bodyPr/>
                    <a:lstStyle/>
                    <a:p>
                      <a:pPr algn="ctr"/>
                      <a:r>
                        <a:rPr lang="en-US" sz="2000"/>
                        <a:t>1 seat</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3170925645"/>
                  </a:ext>
                </a:extLst>
              </a:tr>
              <a:tr h="411480">
                <a:tc>
                  <a:txBody>
                    <a:bodyPr/>
                    <a:lstStyle/>
                    <a:p>
                      <a:r>
                        <a:rPr lang="en-US" sz="2000" dirty="0"/>
                        <a:t>Tax Collector</a:t>
                      </a:r>
                    </a:p>
                  </a:txBody>
                  <a:tcPr anchor="ctr"/>
                </a:tc>
                <a:tc>
                  <a:txBody>
                    <a:bodyPr/>
                    <a:lstStyle/>
                    <a:p>
                      <a:pPr algn="ctr"/>
                      <a:r>
                        <a:rPr lang="en-US" sz="2000"/>
                        <a:t>1 seat</a:t>
                      </a:r>
                      <a:endParaRPr lang="en-US" sz="2000" dirty="0"/>
                    </a:p>
                  </a:txBody>
                  <a:tcPr anchor="ctr"/>
                </a:tc>
                <a:tc>
                  <a:txBody>
                    <a:bodyPr/>
                    <a:lstStyle/>
                    <a:p>
                      <a:pPr algn="ctr"/>
                      <a:r>
                        <a:rPr lang="en-US" sz="2000" dirty="0"/>
                        <a:t>3 Year Term</a:t>
                      </a:r>
                    </a:p>
                  </a:txBody>
                  <a:tcPr anchor="ctr"/>
                </a:tc>
                <a:extLst>
                  <a:ext uri="{0D108BD9-81ED-4DB2-BD59-A6C34878D82A}">
                    <a16:rowId xmlns:a16="http://schemas.microsoft.com/office/drawing/2014/main" val="108611290"/>
                  </a:ext>
                </a:extLst>
              </a:tr>
              <a:tr h="411480">
                <a:tc>
                  <a:txBody>
                    <a:bodyPr/>
                    <a:lstStyle/>
                    <a:p>
                      <a:r>
                        <a:rPr lang="en-US" sz="2000" dirty="0"/>
                        <a:t>Supervisor of the Checklist</a:t>
                      </a:r>
                    </a:p>
                  </a:txBody>
                  <a:tcPr anchor="ctr"/>
                </a:tc>
                <a:tc>
                  <a:txBody>
                    <a:bodyPr/>
                    <a:lstStyle/>
                    <a:p>
                      <a:pPr algn="ctr"/>
                      <a:r>
                        <a:rPr lang="en-US" sz="2000"/>
                        <a:t>1 seat</a:t>
                      </a:r>
                      <a:endParaRPr lang="en-US" sz="2000" dirty="0"/>
                    </a:p>
                  </a:txBody>
                  <a:tcPr anchor="ctr"/>
                </a:tc>
                <a:tc>
                  <a:txBody>
                    <a:bodyPr/>
                    <a:lstStyle/>
                    <a:p>
                      <a:pPr algn="ctr"/>
                      <a:r>
                        <a:rPr lang="en-US" sz="2000" dirty="0"/>
                        <a:t>6 Year Term</a:t>
                      </a:r>
                    </a:p>
                  </a:txBody>
                  <a:tcPr anchor="ctr"/>
                </a:tc>
                <a:extLst>
                  <a:ext uri="{0D108BD9-81ED-4DB2-BD59-A6C34878D82A}">
                    <a16:rowId xmlns:a16="http://schemas.microsoft.com/office/drawing/2014/main" val="430604385"/>
                  </a:ext>
                </a:extLst>
              </a:tr>
              <a:tr h="411480">
                <a:tc>
                  <a:txBody>
                    <a:bodyPr/>
                    <a:lstStyle/>
                    <a:p>
                      <a:r>
                        <a:rPr lang="en-US" sz="2000"/>
                        <a:t>Treasurer</a:t>
                      </a:r>
                      <a:endParaRPr lang="en-US" sz="2000" dirty="0"/>
                    </a:p>
                  </a:txBody>
                  <a:tcPr anchor="ctr"/>
                </a:tc>
                <a:tc>
                  <a:txBody>
                    <a:bodyPr/>
                    <a:lstStyle/>
                    <a:p>
                      <a:pPr algn="ctr"/>
                      <a:r>
                        <a:rPr lang="en-US" sz="2000" dirty="0"/>
                        <a:t>1 seat</a:t>
                      </a:r>
                    </a:p>
                  </a:txBody>
                  <a:tcPr anchor="ctr"/>
                </a:tc>
                <a:tc>
                  <a:txBody>
                    <a:bodyPr/>
                    <a:lstStyle/>
                    <a:p>
                      <a:pPr algn="ctr"/>
                      <a:r>
                        <a:rPr lang="en-US" sz="2000" dirty="0"/>
                        <a:t>3 Year Term</a:t>
                      </a:r>
                    </a:p>
                  </a:txBody>
                  <a:tcPr anchor="ctr"/>
                </a:tc>
                <a:extLst>
                  <a:ext uri="{0D108BD9-81ED-4DB2-BD59-A6C34878D82A}">
                    <a16:rowId xmlns:a16="http://schemas.microsoft.com/office/drawing/2014/main" val="607664111"/>
                  </a:ext>
                </a:extLst>
              </a:tr>
            </a:tbl>
          </a:graphicData>
        </a:graphic>
      </p:graphicFrame>
      <p:sp>
        <p:nvSpPr>
          <p:cNvPr id="3" name="Slide Number Placeholder 2">
            <a:extLst>
              <a:ext uri="{FF2B5EF4-FFF2-40B4-BE49-F238E27FC236}">
                <a16:creationId xmlns:a16="http://schemas.microsoft.com/office/drawing/2014/main" id="{A9AA0BBF-C97A-20D3-4D74-5872F3B3A7DC}"/>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3200752607"/>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649DA29-5C83-6DD4-D9AF-8297AE98099C}"/>
              </a:ext>
            </a:extLst>
          </p:cNvPr>
          <p:cNvSpPr>
            <a:spLocks noGrp="1"/>
          </p:cNvSpPr>
          <p:nvPr>
            <p:ph type="ctrTitle"/>
          </p:nvPr>
        </p:nvSpPr>
        <p:spPr>
          <a:xfrm>
            <a:off x="965201" y="643467"/>
            <a:ext cx="6255026" cy="5054008"/>
          </a:xfrm>
        </p:spPr>
        <p:txBody>
          <a:bodyPr anchor="ctr">
            <a:normAutofit/>
          </a:bodyPr>
          <a:lstStyle/>
          <a:p>
            <a:pPr algn="r"/>
            <a:r>
              <a:rPr lang="en-US" dirty="0"/>
              <a:t>Article 2 is a Zoning Article</a:t>
            </a:r>
          </a:p>
        </p:txBody>
      </p:sp>
      <p:cxnSp>
        <p:nvCxnSpPr>
          <p:cNvPr id="10" name="Straight Connector 9">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C317356F-0D26-97D0-C926-8953C9EBBE0E}"/>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390836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F61E8-B4C0-D518-B6F1-1726A8E742CD}"/>
              </a:ext>
            </a:extLst>
          </p:cNvPr>
          <p:cNvSpPr txBox="1"/>
          <p:nvPr/>
        </p:nvSpPr>
        <p:spPr>
          <a:xfrm>
            <a:off x="387790" y="282374"/>
            <a:ext cx="11416420" cy="769441"/>
          </a:xfrm>
          <a:prstGeom prst="rect">
            <a:avLst/>
          </a:prstGeom>
          <a:noFill/>
        </p:spPr>
        <p:txBody>
          <a:bodyPr wrap="square" rtlCol="0">
            <a:spAutoFit/>
          </a:bodyPr>
          <a:lstStyle/>
          <a:p>
            <a:r>
              <a:rPr lang="en-US" sz="4400" dirty="0">
                <a:latin typeface="+mj-lt"/>
              </a:rPr>
              <a:t>Article 3 – Operating Budget </a:t>
            </a:r>
          </a:p>
        </p:txBody>
      </p:sp>
      <p:sp>
        <p:nvSpPr>
          <p:cNvPr id="4" name="TextBox 3">
            <a:extLst>
              <a:ext uri="{FF2B5EF4-FFF2-40B4-BE49-F238E27FC236}">
                <a16:creationId xmlns:a16="http://schemas.microsoft.com/office/drawing/2014/main" id="{95AE6B5F-064D-286D-538E-1B60B288EC6B}"/>
              </a:ext>
            </a:extLst>
          </p:cNvPr>
          <p:cNvSpPr txBox="1"/>
          <p:nvPr/>
        </p:nvSpPr>
        <p:spPr>
          <a:xfrm>
            <a:off x="387790" y="1117803"/>
            <a:ext cx="11150618" cy="4893647"/>
          </a:xfrm>
          <a:prstGeom prst="rect">
            <a:avLst/>
          </a:prstGeom>
          <a:noFill/>
        </p:spPr>
        <p:txBody>
          <a:bodyPr wrap="square" rtlCol="0">
            <a:spAutoFit/>
          </a:bodyPr>
          <a:lstStyle/>
          <a:p>
            <a:r>
              <a:rPr lang="en-US" sz="2400" dirty="0"/>
              <a:t>To see if the Town shall vote to raise and appropriate as an operating budget, not including appropriations by special warrant articles and other appropriations voted separately, the amounts set forth on the budget posted with the warrant or as amended by vote of the first session, for the purposes set forth therein, totaling Five Million Six Hundred Seventy Thousand Dollars ($5,670,000). Should this Article be defeated, the Default Budget shall be Five Million Six Hundred Fifty-Four Thousand One Hundred Seventy-Seven Dollars ($5,654,177) which is the same as last year with certain adjustments required by previous action of the Town of Rindge or by law; or the governing body may hold one special meeting, in accordance with RSA 40:13, X and XVI, to take up the issue of a revised operating budget only. (Recommended by the Selectmen 3 in favor, 0 opposed). (Recommended by the Budget Advisory Committee 7 in favor, 0 opposed).</a:t>
            </a:r>
          </a:p>
        </p:txBody>
      </p:sp>
      <p:sp>
        <p:nvSpPr>
          <p:cNvPr id="3" name="Slide Number Placeholder 2">
            <a:extLst>
              <a:ext uri="{FF2B5EF4-FFF2-40B4-BE49-F238E27FC236}">
                <a16:creationId xmlns:a16="http://schemas.microsoft.com/office/drawing/2014/main" id="{384DF001-40A8-4B9B-9376-6520F6D2C8A0}"/>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3283442581"/>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A408-70AC-91F5-D960-E43D4532A0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3ED7CE-6A7C-892D-37EA-E5BC882CC70A}"/>
              </a:ext>
            </a:extLst>
          </p:cNvPr>
          <p:cNvSpPr txBox="1"/>
          <p:nvPr/>
        </p:nvSpPr>
        <p:spPr>
          <a:xfrm>
            <a:off x="387790" y="282374"/>
            <a:ext cx="11416420" cy="769441"/>
          </a:xfrm>
          <a:prstGeom prst="rect">
            <a:avLst/>
          </a:prstGeom>
          <a:noFill/>
        </p:spPr>
        <p:txBody>
          <a:bodyPr wrap="square" rtlCol="0">
            <a:spAutoFit/>
          </a:bodyPr>
          <a:lstStyle/>
          <a:p>
            <a:r>
              <a:rPr lang="en-US" sz="4400" dirty="0">
                <a:latin typeface="+mj-lt"/>
              </a:rPr>
              <a:t>Article 3 – Operating Budget </a:t>
            </a:r>
          </a:p>
        </p:txBody>
      </p:sp>
      <p:sp>
        <p:nvSpPr>
          <p:cNvPr id="4" name="TextBox 3">
            <a:extLst>
              <a:ext uri="{FF2B5EF4-FFF2-40B4-BE49-F238E27FC236}">
                <a16:creationId xmlns:a16="http://schemas.microsoft.com/office/drawing/2014/main" id="{43401E85-E828-2FE4-3152-7A7654E14B3D}"/>
              </a:ext>
            </a:extLst>
          </p:cNvPr>
          <p:cNvSpPr txBox="1"/>
          <p:nvPr/>
        </p:nvSpPr>
        <p:spPr>
          <a:xfrm>
            <a:off x="387790" y="1300899"/>
            <a:ext cx="5494536" cy="4939645"/>
          </a:xfrm>
          <a:prstGeom prst="rect">
            <a:avLst/>
          </a:prstGeom>
          <a:noFill/>
        </p:spPr>
        <p:txBody>
          <a:bodyPr wrap="square" rtlCol="0">
            <a:noAutofit/>
          </a:bodyPr>
          <a:lstStyle/>
          <a:p>
            <a:pPr>
              <a:spcAft>
                <a:spcPts val="600"/>
              </a:spcAft>
            </a:pPr>
            <a:r>
              <a:rPr lang="en-US" sz="2400" dirty="0"/>
              <a:t>Major Increases to the Operating Budget:</a:t>
            </a:r>
          </a:p>
          <a:p>
            <a:pPr marL="742950" lvl="1" indent="-285750">
              <a:buFont typeface="Arial" panose="020B0604020202020204" pitchFamily="34" charset="0"/>
              <a:buChar char="•"/>
            </a:pPr>
            <a:r>
              <a:rPr lang="en-US" sz="2400" dirty="0"/>
              <a:t>$50,000 increase to Mutual Aid</a:t>
            </a:r>
          </a:p>
          <a:p>
            <a:pPr marL="742950" lvl="1" indent="-285750">
              <a:buFont typeface="Arial" panose="020B0604020202020204" pitchFamily="34" charset="0"/>
              <a:buChar char="•"/>
            </a:pPr>
            <a:r>
              <a:rPr lang="en-US" sz="2400" dirty="0"/>
              <a:t>$34,000 increase in Solid Waste removal</a:t>
            </a:r>
          </a:p>
          <a:p>
            <a:pPr marL="742950" lvl="1" indent="-285750">
              <a:buFont typeface="Arial" panose="020B0604020202020204" pitchFamily="34" charset="0"/>
              <a:buChar char="•"/>
            </a:pPr>
            <a:r>
              <a:rPr lang="en-US" sz="2400" dirty="0"/>
              <a:t>$10,000 increase in Town’s Liability Insurance</a:t>
            </a:r>
          </a:p>
          <a:p>
            <a:pPr marL="742950" lvl="1" indent="-285750">
              <a:buFont typeface="Arial" panose="020B0604020202020204" pitchFamily="34" charset="0"/>
              <a:buChar char="•"/>
            </a:pPr>
            <a:r>
              <a:rPr lang="en-US" sz="2400" dirty="0"/>
              <a:t>$7,000 increase in Workers’ Compensation</a:t>
            </a:r>
          </a:p>
          <a:p>
            <a:pPr marL="742950" lvl="1" indent="-285750">
              <a:spcAft>
                <a:spcPts val="1200"/>
              </a:spcAft>
              <a:buFont typeface="Arial" panose="020B0604020202020204" pitchFamily="34" charset="0"/>
              <a:buChar char="•"/>
            </a:pPr>
            <a:r>
              <a:rPr lang="en-US" sz="2400" dirty="0"/>
              <a:t>$8,000 increase in the Health Reimbursement Account (HRA)</a:t>
            </a:r>
          </a:p>
        </p:txBody>
      </p:sp>
      <p:sp>
        <p:nvSpPr>
          <p:cNvPr id="8" name="TextBox 7">
            <a:extLst>
              <a:ext uri="{FF2B5EF4-FFF2-40B4-BE49-F238E27FC236}">
                <a16:creationId xmlns:a16="http://schemas.microsoft.com/office/drawing/2014/main" id="{34DF1FCC-A8FC-04C1-EEBB-1AB2F32B47C5}"/>
              </a:ext>
            </a:extLst>
          </p:cNvPr>
          <p:cNvSpPr txBox="1"/>
          <p:nvPr/>
        </p:nvSpPr>
        <p:spPr>
          <a:xfrm>
            <a:off x="6096000" y="1300899"/>
            <a:ext cx="5708209" cy="4755148"/>
          </a:xfrm>
          <a:prstGeom prst="rect">
            <a:avLst/>
          </a:prstGeom>
          <a:noFill/>
        </p:spPr>
        <p:txBody>
          <a:bodyPr wrap="square" rtlCol="0">
            <a:spAutoFit/>
          </a:bodyPr>
          <a:lstStyle/>
          <a:p>
            <a:pPr>
              <a:spcAft>
                <a:spcPts val="1200"/>
              </a:spcAft>
            </a:pPr>
            <a:r>
              <a:rPr lang="en-US" sz="2400" dirty="0"/>
              <a:t>All of these increases are mandatory. Despite these increases, the 2026 Proposed Budget is only </a:t>
            </a:r>
            <a:r>
              <a:rPr lang="en-US" sz="2400" b="1" dirty="0"/>
              <a:t>$44,722 </a:t>
            </a:r>
            <a:r>
              <a:rPr lang="en-US" sz="2400" dirty="0"/>
              <a:t>over the 2025 Proposed Budget.</a:t>
            </a:r>
          </a:p>
          <a:p>
            <a:pPr>
              <a:spcAft>
                <a:spcPts val="600"/>
              </a:spcAft>
            </a:pPr>
            <a:r>
              <a:rPr lang="en-US" sz="2400" dirty="0"/>
              <a:t>Sacrifices made – </a:t>
            </a:r>
          </a:p>
          <a:p>
            <a:pPr marL="342900" indent="-342900">
              <a:buFont typeface="Arial" panose="020B0604020202020204" pitchFamily="34" charset="0"/>
              <a:buChar char="•"/>
            </a:pPr>
            <a:r>
              <a:rPr lang="en-US" sz="2400" dirty="0"/>
              <a:t>DPW Director, Mike Cloutier, reduced his budget by $20,000 &amp; offered to give up his raise.</a:t>
            </a:r>
          </a:p>
          <a:p>
            <a:pPr marL="342900" indent="-342900">
              <a:buFont typeface="Arial" panose="020B0604020202020204" pitchFamily="34" charset="0"/>
              <a:buChar char="•"/>
            </a:pPr>
            <a:r>
              <a:rPr lang="en-US" sz="2400" dirty="0"/>
              <a:t>The New Fire Chief, Bob Faas, decided to find healthcare from an alternative source, which saves the Town $25,000.</a:t>
            </a:r>
            <a:endParaRPr lang="en-US" dirty="0"/>
          </a:p>
        </p:txBody>
      </p:sp>
      <p:sp>
        <p:nvSpPr>
          <p:cNvPr id="3" name="Slide Number Placeholder 2">
            <a:extLst>
              <a:ext uri="{FF2B5EF4-FFF2-40B4-BE49-F238E27FC236}">
                <a16:creationId xmlns:a16="http://schemas.microsoft.com/office/drawing/2014/main" id="{A30CCB68-2612-0CAD-E83F-3E7DE951C6BB}"/>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441780155"/>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D2AC8-A148-D8B3-6CF2-4CEB7EDE24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244933-28CF-AB85-32A5-F24D5D95EDA1}"/>
              </a:ext>
            </a:extLst>
          </p:cNvPr>
          <p:cNvSpPr txBox="1"/>
          <p:nvPr/>
        </p:nvSpPr>
        <p:spPr>
          <a:xfrm>
            <a:off x="387790" y="282374"/>
            <a:ext cx="11416420" cy="769441"/>
          </a:xfrm>
          <a:prstGeom prst="rect">
            <a:avLst/>
          </a:prstGeom>
          <a:noFill/>
        </p:spPr>
        <p:txBody>
          <a:bodyPr wrap="square" rtlCol="0">
            <a:spAutoFit/>
          </a:bodyPr>
          <a:lstStyle/>
          <a:p>
            <a:r>
              <a:rPr lang="en-US" sz="4400" dirty="0">
                <a:latin typeface="+mj-lt"/>
              </a:rPr>
              <a:t>Article 3 – Operating Budget </a:t>
            </a:r>
          </a:p>
        </p:txBody>
      </p:sp>
      <p:graphicFrame>
        <p:nvGraphicFramePr>
          <p:cNvPr id="12" name="Table 11">
            <a:extLst>
              <a:ext uri="{FF2B5EF4-FFF2-40B4-BE49-F238E27FC236}">
                <a16:creationId xmlns:a16="http://schemas.microsoft.com/office/drawing/2014/main" id="{B62297A5-4DC8-85AB-FD7F-922FD930E801}"/>
              </a:ext>
            </a:extLst>
          </p:cNvPr>
          <p:cNvGraphicFramePr>
            <a:graphicFrameLocks noGrp="1"/>
          </p:cNvGraphicFramePr>
          <p:nvPr>
            <p:extLst>
              <p:ext uri="{D42A27DB-BD31-4B8C-83A1-F6EECF244321}">
                <p14:modId xmlns:p14="http://schemas.microsoft.com/office/powerpoint/2010/main" val="3194784622"/>
              </p:ext>
            </p:extLst>
          </p:nvPr>
        </p:nvGraphicFramePr>
        <p:xfrm>
          <a:off x="387791" y="1489435"/>
          <a:ext cx="11416419" cy="4062953"/>
        </p:xfrm>
        <a:graphic>
          <a:graphicData uri="http://schemas.openxmlformats.org/drawingml/2006/table">
            <a:tbl>
              <a:tblPr/>
              <a:tblGrid>
                <a:gridCol w="2977580">
                  <a:extLst>
                    <a:ext uri="{9D8B030D-6E8A-4147-A177-3AD203B41FA5}">
                      <a16:colId xmlns:a16="http://schemas.microsoft.com/office/drawing/2014/main" val="75292983"/>
                    </a:ext>
                  </a:extLst>
                </a:gridCol>
                <a:gridCol w="2545237">
                  <a:extLst>
                    <a:ext uri="{9D8B030D-6E8A-4147-A177-3AD203B41FA5}">
                      <a16:colId xmlns:a16="http://schemas.microsoft.com/office/drawing/2014/main" val="209486230"/>
                    </a:ext>
                  </a:extLst>
                </a:gridCol>
                <a:gridCol w="2469823">
                  <a:extLst>
                    <a:ext uri="{9D8B030D-6E8A-4147-A177-3AD203B41FA5}">
                      <a16:colId xmlns:a16="http://schemas.microsoft.com/office/drawing/2014/main" val="3624897555"/>
                    </a:ext>
                  </a:extLst>
                </a:gridCol>
                <a:gridCol w="2064470">
                  <a:extLst>
                    <a:ext uri="{9D8B030D-6E8A-4147-A177-3AD203B41FA5}">
                      <a16:colId xmlns:a16="http://schemas.microsoft.com/office/drawing/2014/main" val="4251162921"/>
                    </a:ext>
                  </a:extLst>
                </a:gridCol>
                <a:gridCol w="1359309">
                  <a:extLst>
                    <a:ext uri="{9D8B030D-6E8A-4147-A177-3AD203B41FA5}">
                      <a16:colId xmlns:a16="http://schemas.microsoft.com/office/drawing/2014/main" val="2231898826"/>
                    </a:ext>
                  </a:extLst>
                </a:gridCol>
              </a:tblGrid>
              <a:tr h="1112363">
                <a:tc gridSpan="5">
                  <a:txBody>
                    <a:bodyPr/>
                    <a:lstStyle/>
                    <a:p>
                      <a:pPr algn="ctr" fontAlgn="b">
                        <a:buNone/>
                      </a:pPr>
                      <a:r>
                        <a:rPr lang="en-US" sz="3600" b="1" i="0" u="none" strike="noStrike" dirty="0">
                          <a:solidFill>
                            <a:srgbClr val="000000"/>
                          </a:solidFill>
                          <a:effectLst/>
                          <a:latin typeface="Univers Condensed" panose="020B0506020202050204" pitchFamily="34" charset="0"/>
                        </a:rPr>
                        <a:t>Budget Comparison - 2026 Default to 2026 Proposed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9982290"/>
                  </a:ext>
                </a:extLst>
              </a:tr>
              <a:tr h="765126">
                <a:tc>
                  <a:txBody>
                    <a:bodyPr/>
                    <a:lstStyle/>
                    <a:p>
                      <a:pPr algn="l" fontAlgn="ctr">
                        <a:buNone/>
                      </a:pPr>
                      <a:r>
                        <a:rPr lang="en-US" sz="2400" b="0" i="0" u="none" strike="noStrike">
                          <a:solidFill>
                            <a:srgbClr val="000000"/>
                          </a:solidFill>
                          <a:effectLst/>
                          <a:latin typeface="Univers" panose="020B0503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rgbClr val="000000"/>
                          </a:solidFill>
                          <a:effectLst/>
                          <a:latin typeface="Univers" panose="020B0503020202020204" pitchFamily="34" charset="0"/>
                        </a:rPr>
                        <a:t>2026 Default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rgbClr val="000000"/>
                          </a:solidFill>
                          <a:effectLst/>
                          <a:latin typeface="Univers" panose="020B0503020202020204" pitchFamily="34" charset="0"/>
                        </a:rPr>
                        <a:t>2026 Proposed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rgbClr val="000000"/>
                          </a:solidFill>
                          <a:effectLst/>
                          <a:latin typeface="Univers" panose="020B0503020202020204" pitchFamily="34" charset="0"/>
                        </a:rPr>
                        <a:t> $ Change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 Change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9287061"/>
                  </a:ext>
                </a:extLst>
              </a:tr>
              <a:tr h="765126">
                <a:tc>
                  <a:txBody>
                    <a:bodyPr/>
                    <a:lstStyle/>
                    <a:p>
                      <a:pPr algn="l" fontAlgn="ctr">
                        <a:buNone/>
                      </a:pPr>
                      <a:r>
                        <a:rPr lang="en-US" sz="2400" b="0" i="0" u="none" strike="noStrike" dirty="0">
                          <a:solidFill>
                            <a:srgbClr val="000000"/>
                          </a:solidFill>
                          <a:effectLst/>
                          <a:latin typeface="Univers" panose="020B0503020202020204" pitchFamily="34" charset="0"/>
                        </a:rPr>
                        <a:t> Total Operating</a:t>
                      </a:r>
                    </a:p>
                    <a:p>
                      <a:pPr algn="l" fontAlgn="ctr">
                        <a:buNone/>
                      </a:pPr>
                      <a:r>
                        <a:rPr lang="en-US" sz="2400" b="0" i="0" u="none" strike="noStrike" dirty="0">
                          <a:solidFill>
                            <a:srgbClr val="000000"/>
                          </a:solidFill>
                          <a:effectLst/>
                          <a:latin typeface="Univers" panose="020B0503020202020204" pitchFamily="34" charset="0"/>
                        </a:rPr>
                        <a:t> Expenditures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buNone/>
                      </a:pPr>
                      <a:r>
                        <a:rPr lang="en-US" sz="2400" b="0" i="0" u="none" strike="noStrike" dirty="0">
                          <a:solidFill>
                            <a:srgbClr val="000000"/>
                          </a:solidFill>
                          <a:effectLst/>
                          <a:latin typeface="Univers" panose="020B0503020202020204" pitchFamily="34" charset="0"/>
                        </a:rPr>
                        <a:t> $     2,097,110.78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buNone/>
                      </a:pPr>
                      <a:r>
                        <a:rPr lang="en-US" sz="2400" b="0" i="0" u="none" strike="noStrike" dirty="0">
                          <a:solidFill>
                            <a:srgbClr val="000000"/>
                          </a:solidFill>
                          <a:effectLst/>
                          <a:latin typeface="Univers" panose="020B0503020202020204" pitchFamily="34" charset="0"/>
                        </a:rPr>
                        <a:t> $    2,092,642.84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buNone/>
                      </a:pPr>
                      <a:r>
                        <a:rPr lang="en-US" sz="2400" b="0" i="0" u="none" strike="noStrike" dirty="0">
                          <a:solidFill>
                            <a:srgbClr val="000000"/>
                          </a:solidFill>
                          <a:effectLst/>
                          <a:latin typeface="Univers" panose="020B0503020202020204" pitchFamily="34" charset="0"/>
                        </a:rPr>
                        <a:t> $    (4,467.94)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buNone/>
                      </a:pPr>
                      <a:r>
                        <a:rPr lang="en-US" sz="2400" b="0" i="0" u="none" strike="noStrike" dirty="0">
                          <a:solidFill>
                            <a:srgbClr val="000000"/>
                          </a:solidFill>
                          <a:effectLst/>
                          <a:latin typeface="Univers" panose="020B0503020202020204" pitchFamily="34" charset="0"/>
                        </a:rPr>
                        <a:t>-0.21%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60982400"/>
                  </a:ext>
                </a:extLst>
              </a:tr>
              <a:tr h="779315">
                <a:tc>
                  <a:txBody>
                    <a:bodyPr/>
                    <a:lstStyle/>
                    <a:p>
                      <a:pPr algn="l" fontAlgn="ctr">
                        <a:buNone/>
                      </a:pPr>
                      <a:r>
                        <a:rPr lang="en-US" sz="2400" b="0" i="0" u="none" strike="noStrike" dirty="0">
                          <a:solidFill>
                            <a:srgbClr val="000000"/>
                          </a:solidFill>
                          <a:effectLst/>
                          <a:latin typeface="Univers" panose="020B0503020202020204" pitchFamily="34" charset="0"/>
                        </a:rPr>
                        <a:t> Total Wages and</a:t>
                      </a:r>
                    </a:p>
                    <a:p>
                      <a:pPr algn="l" fontAlgn="ctr">
                        <a:buNone/>
                      </a:pPr>
                      <a:r>
                        <a:rPr lang="en-US" sz="2400" b="0" i="0" u="none" strike="noStrike" dirty="0">
                          <a:solidFill>
                            <a:srgbClr val="000000"/>
                          </a:solidFill>
                          <a:effectLst/>
                          <a:latin typeface="Univers" panose="020B0503020202020204" pitchFamily="34" charset="0"/>
                        </a:rPr>
                        <a:t> Benefits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ctr">
                        <a:buNone/>
                      </a:pPr>
                      <a:r>
                        <a:rPr lang="en-US" sz="2400" b="0" i="0" u="none" strike="noStrike" dirty="0">
                          <a:solidFill>
                            <a:srgbClr val="000000"/>
                          </a:solidFill>
                          <a:effectLst/>
                          <a:latin typeface="Univers" panose="020B0503020202020204" pitchFamily="34" charset="0"/>
                        </a:rPr>
                        <a:t> $     3,557,065.78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ctr">
                        <a:buNone/>
                      </a:pPr>
                      <a:r>
                        <a:rPr lang="en-US" sz="2400" b="0" i="0" u="none" strike="noStrike" dirty="0">
                          <a:solidFill>
                            <a:srgbClr val="000000"/>
                          </a:solidFill>
                          <a:effectLst/>
                          <a:latin typeface="Univers" panose="020B0503020202020204" pitchFamily="34" charset="0"/>
                        </a:rPr>
                        <a:t> $    3,577,364.43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ctr">
                        <a:buNone/>
                      </a:pPr>
                      <a:r>
                        <a:rPr lang="en-US" sz="2400" b="0" i="0" u="none" strike="noStrike" dirty="0">
                          <a:solidFill>
                            <a:srgbClr val="000000"/>
                          </a:solidFill>
                          <a:effectLst/>
                          <a:latin typeface="Univers" panose="020B0503020202020204" pitchFamily="34" charset="0"/>
                        </a:rPr>
                        <a:t> $    20,298.65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651896164"/>
                  </a:ext>
                </a:extLst>
              </a:tr>
              <a:tr h="641023">
                <a:tc>
                  <a:txBody>
                    <a:bodyPr/>
                    <a:lstStyle/>
                    <a:p>
                      <a:pPr algn="l" fontAlgn="ctr">
                        <a:buNone/>
                      </a:pPr>
                      <a:r>
                        <a:rPr lang="en-US" sz="2400" b="0" i="0" u="none" strike="noStrike" dirty="0">
                          <a:solidFill>
                            <a:srgbClr val="000000"/>
                          </a:solidFill>
                          <a:effectLst/>
                          <a:latin typeface="Univers" panose="020B0503020202020204" pitchFamily="34" charset="0"/>
                        </a:rPr>
                        <a:t> 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buNone/>
                      </a:pPr>
                      <a:r>
                        <a:rPr lang="en-US" sz="2400" b="0" i="0" u="none" strike="noStrike" dirty="0">
                          <a:solidFill>
                            <a:srgbClr val="000000"/>
                          </a:solidFill>
                          <a:effectLst/>
                          <a:latin typeface="Univers" panose="020B0503020202020204" pitchFamily="34" charset="0"/>
                        </a:rPr>
                        <a:t> $     5,654,176.78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buNone/>
                      </a:pPr>
                      <a:r>
                        <a:rPr lang="en-US" sz="2400" b="0" i="0" u="none" strike="noStrike" dirty="0">
                          <a:solidFill>
                            <a:srgbClr val="000000"/>
                          </a:solidFill>
                          <a:effectLst/>
                          <a:latin typeface="Univers" panose="020B0503020202020204" pitchFamily="34" charset="0"/>
                        </a:rPr>
                        <a:t> $    5,670,000.00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ctr">
                        <a:buNone/>
                      </a:pPr>
                      <a:r>
                        <a:rPr lang="en-US" sz="2400" b="0" i="0" u="none" strike="noStrike" dirty="0">
                          <a:solidFill>
                            <a:srgbClr val="000000"/>
                          </a:solidFill>
                          <a:effectLst/>
                          <a:latin typeface="Univers" panose="020B0503020202020204" pitchFamily="34" charset="0"/>
                        </a:rPr>
                        <a:t> $    15,823.22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buNone/>
                      </a:pPr>
                      <a:r>
                        <a:rPr lang="en-US" sz="2400" b="0" i="0" u="none" strike="noStrike" dirty="0">
                          <a:solidFill>
                            <a:srgbClr val="000000"/>
                          </a:solidFill>
                          <a:effectLst/>
                          <a:latin typeface="Univers" panose="020B0503020202020204" pitchFamily="34" charset="0"/>
                        </a:rPr>
                        <a:t>0.28%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393197401"/>
                  </a:ext>
                </a:extLst>
              </a:tr>
            </a:tbl>
          </a:graphicData>
        </a:graphic>
      </p:graphicFrame>
      <p:sp>
        <p:nvSpPr>
          <p:cNvPr id="3" name="Slide Number Placeholder 2">
            <a:extLst>
              <a:ext uri="{FF2B5EF4-FFF2-40B4-BE49-F238E27FC236}">
                <a16:creationId xmlns:a16="http://schemas.microsoft.com/office/drawing/2014/main" id="{F75657A9-7E13-911F-AE84-9D2C339E6B4D}"/>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340595093"/>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E2507-DF0F-AB5F-4D23-C50B8F20E5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3262F9-94C9-F049-A019-9AAD43CAB817}"/>
              </a:ext>
            </a:extLst>
          </p:cNvPr>
          <p:cNvSpPr txBox="1"/>
          <p:nvPr/>
        </p:nvSpPr>
        <p:spPr>
          <a:xfrm>
            <a:off x="387790" y="282374"/>
            <a:ext cx="11416420" cy="769441"/>
          </a:xfrm>
          <a:prstGeom prst="rect">
            <a:avLst/>
          </a:prstGeom>
          <a:noFill/>
        </p:spPr>
        <p:txBody>
          <a:bodyPr wrap="square" rtlCol="0">
            <a:spAutoFit/>
          </a:bodyPr>
          <a:lstStyle/>
          <a:p>
            <a:r>
              <a:rPr lang="en-US" sz="4400" dirty="0">
                <a:latin typeface="+mj-lt"/>
              </a:rPr>
              <a:t>Article 3 – Operating Budget </a:t>
            </a:r>
          </a:p>
        </p:txBody>
      </p:sp>
      <p:graphicFrame>
        <p:nvGraphicFramePr>
          <p:cNvPr id="10" name="Table 9">
            <a:extLst>
              <a:ext uri="{FF2B5EF4-FFF2-40B4-BE49-F238E27FC236}">
                <a16:creationId xmlns:a16="http://schemas.microsoft.com/office/drawing/2014/main" id="{32083845-CDB1-B641-9E32-529DEB4BD5C7}"/>
              </a:ext>
            </a:extLst>
          </p:cNvPr>
          <p:cNvGraphicFramePr>
            <a:graphicFrameLocks noGrp="1"/>
          </p:cNvGraphicFramePr>
          <p:nvPr>
            <p:extLst>
              <p:ext uri="{D42A27DB-BD31-4B8C-83A1-F6EECF244321}">
                <p14:modId xmlns:p14="http://schemas.microsoft.com/office/powerpoint/2010/main" val="1505325695"/>
              </p:ext>
            </p:extLst>
          </p:nvPr>
        </p:nvGraphicFramePr>
        <p:xfrm>
          <a:off x="387790" y="1489435"/>
          <a:ext cx="11416420" cy="4110087"/>
        </p:xfrm>
        <a:graphic>
          <a:graphicData uri="http://schemas.openxmlformats.org/drawingml/2006/table">
            <a:tbl>
              <a:tblPr/>
              <a:tblGrid>
                <a:gridCol w="3016378">
                  <a:extLst>
                    <a:ext uri="{9D8B030D-6E8A-4147-A177-3AD203B41FA5}">
                      <a16:colId xmlns:a16="http://schemas.microsoft.com/office/drawing/2014/main" val="3511771252"/>
                    </a:ext>
                  </a:extLst>
                </a:gridCol>
                <a:gridCol w="2405467">
                  <a:extLst>
                    <a:ext uri="{9D8B030D-6E8A-4147-A177-3AD203B41FA5}">
                      <a16:colId xmlns:a16="http://schemas.microsoft.com/office/drawing/2014/main" val="1549995859"/>
                    </a:ext>
                  </a:extLst>
                </a:gridCol>
                <a:gridCol w="2329102">
                  <a:extLst>
                    <a:ext uri="{9D8B030D-6E8A-4147-A177-3AD203B41FA5}">
                      <a16:colId xmlns:a16="http://schemas.microsoft.com/office/drawing/2014/main" val="2560849679"/>
                    </a:ext>
                  </a:extLst>
                </a:gridCol>
                <a:gridCol w="2319558">
                  <a:extLst>
                    <a:ext uri="{9D8B030D-6E8A-4147-A177-3AD203B41FA5}">
                      <a16:colId xmlns:a16="http://schemas.microsoft.com/office/drawing/2014/main" val="819216408"/>
                    </a:ext>
                  </a:extLst>
                </a:gridCol>
                <a:gridCol w="1345915">
                  <a:extLst>
                    <a:ext uri="{9D8B030D-6E8A-4147-A177-3AD203B41FA5}">
                      <a16:colId xmlns:a16="http://schemas.microsoft.com/office/drawing/2014/main" val="1778174123"/>
                    </a:ext>
                  </a:extLst>
                </a:gridCol>
              </a:tblGrid>
              <a:tr h="1145168">
                <a:tc gridSpan="5">
                  <a:txBody>
                    <a:bodyPr/>
                    <a:lstStyle/>
                    <a:p>
                      <a:pPr algn="ctr" fontAlgn="ctr">
                        <a:buNone/>
                      </a:pPr>
                      <a:r>
                        <a:rPr lang="en-US" sz="3600" b="1" i="0" u="none" strike="noStrike" dirty="0">
                          <a:solidFill>
                            <a:srgbClr val="000000"/>
                          </a:solidFill>
                          <a:effectLst/>
                          <a:latin typeface="Univers Condensed" panose="020B0506020202050204" pitchFamily="34" charset="0"/>
                        </a:rPr>
                        <a:t>Budget Comparison - 2025 Default/Original to 2026 Proposed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4117173"/>
                  </a:ext>
                </a:extLst>
              </a:tr>
              <a:tr h="759046">
                <a:tc>
                  <a:txBody>
                    <a:bodyPr/>
                    <a:lstStyle/>
                    <a:p>
                      <a:pPr algn="l" fontAlgn="b">
                        <a:buNone/>
                      </a:pPr>
                      <a:r>
                        <a:rPr lang="en-US" sz="2400" b="0" i="0" u="none" strike="noStrike" dirty="0">
                          <a:solidFill>
                            <a:srgbClr val="000000"/>
                          </a:solidFill>
                          <a:effectLst/>
                          <a:latin typeface="Univers" panose="020B0503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indent="0" algn="ctr" fontAlgn="ctr">
                        <a:buNone/>
                      </a:pPr>
                      <a:r>
                        <a:rPr lang="en-US" sz="2400" b="0" i="0" u="none" strike="noStrike" dirty="0">
                          <a:solidFill>
                            <a:srgbClr val="000000"/>
                          </a:solidFill>
                          <a:effectLst/>
                          <a:latin typeface="Univers" panose="020B0503020202020204" pitchFamily="34" charset="0"/>
                        </a:rPr>
                        <a:t>2025 Budget - Default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2026 Proposed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rgbClr val="000000"/>
                          </a:solidFill>
                          <a:effectLst/>
                          <a:latin typeface="Univers" panose="020B0503020202020204" pitchFamily="34" charset="0"/>
                        </a:rPr>
                        <a:t>$ Change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rgbClr val="000000"/>
                          </a:solidFill>
                          <a:effectLst/>
                          <a:latin typeface="Univers" panose="020B0503020202020204" pitchFamily="34" charset="0"/>
                        </a:rPr>
                        <a:t>% Change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3656016"/>
                  </a:ext>
                </a:extLst>
              </a:tr>
              <a:tr h="735291">
                <a:tc>
                  <a:txBody>
                    <a:bodyPr/>
                    <a:lstStyle/>
                    <a:p>
                      <a:pPr algn="l" fontAlgn="b">
                        <a:buNone/>
                      </a:pPr>
                      <a:r>
                        <a:rPr lang="en-US" sz="2400" b="0" i="0" u="none" strike="noStrike" dirty="0">
                          <a:solidFill>
                            <a:srgbClr val="000000"/>
                          </a:solidFill>
                          <a:effectLst/>
                          <a:latin typeface="Univers" panose="020B0503020202020204" pitchFamily="34" charset="0"/>
                        </a:rPr>
                        <a:t> Total Operating</a:t>
                      </a:r>
                    </a:p>
                    <a:p>
                      <a:pPr algn="l" fontAlgn="b">
                        <a:buNone/>
                      </a:pPr>
                      <a:r>
                        <a:rPr lang="en-US" sz="2400" b="0" i="0" u="none" strike="noStrike" dirty="0">
                          <a:solidFill>
                            <a:srgbClr val="000000"/>
                          </a:solidFill>
                          <a:effectLst/>
                          <a:latin typeface="Univers" panose="020B0503020202020204" pitchFamily="34" charset="0"/>
                        </a:rPr>
                        <a:t> Expenditures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1,948,893.00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2,092,642.84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143,749.84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buNone/>
                      </a:pPr>
                      <a:r>
                        <a:rPr lang="en-US" sz="2400" b="0" i="0" u="none" strike="noStrike" dirty="0">
                          <a:solidFill>
                            <a:srgbClr val="000000"/>
                          </a:solidFill>
                          <a:effectLst/>
                          <a:latin typeface="Univers" panose="020B0503020202020204" pitchFamily="34" charset="0"/>
                        </a:rPr>
                        <a:t>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50496813"/>
                  </a:ext>
                </a:extLst>
              </a:tr>
              <a:tr h="792569">
                <a:tc>
                  <a:txBody>
                    <a:bodyPr/>
                    <a:lstStyle/>
                    <a:p>
                      <a:pPr algn="l" fontAlgn="b">
                        <a:buNone/>
                      </a:pPr>
                      <a:r>
                        <a:rPr lang="en-US" sz="2400" b="0" i="0" u="none" strike="noStrike" dirty="0">
                          <a:solidFill>
                            <a:srgbClr val="000000"/>
                          </a:solidFill>
                          <a:effectLst/>
                          <a:latin typeface="Univers" panose="020B0503020202020204" pitchFamily="34" charset="0"/>
                        </a:rPr>
                        <a:t> Total Wages and</a:t>
                      </a:r>
                    </a:p>
                    <a:p>
                      <a:pPr algn="l" fontAlgn="b">
                        <a:buNone/>
                      </a:pPr>
                      <a:r>
                        <a:rPr lang="en-US" sz="2400" b="0" i="0" u="none" strike="noStrike" dirty="0">
                          <a:solidFill>
                            <a:srgbClr val="000000"/>
                          </a:solidFill>
                          <a:effectLst/>
                          <a:latin typeface="Univers" panose="020B0503020202020204" pitchFamily="34" charset="0"/>
                        </a:rPr>
                        <a:t> Benefits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Univers" panose="020B0503020202020204" pitchFamily="34" charset="0"/>
                        </a:rPr>
                        <a:t> $   3,541,539.00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Univers" panose="020B0503020202020204" pitchFamily="34" charset="0"/>
                        </a:rPr>
                        <a:t> $  3,577,364.43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Univers" panose="020B0503020202020204" pitchFamily="34" charset="0"/>
                        </a:rPr>
                        <a:t> $       35,825.43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rgbClr val="000000"/>
                          </a:solidFill>
                          <a:effectLst/>
                          <a:latin typeface="Univers" panose="020B0503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690362270"/>
                  </a:ext>
                </a:extLst>
              </a:tr>
              <a:tr h="672259">
                <a:tc>
                  <a:txBody>
                    <a:bodyPr/>
                    <a:lstStyle/>
                    <a:p>
                      <a:pPr algn="l" fontAlgn="b">
                        <a:buNone/>
                      </a:pPr>
                      <a:r>
                        <a:rPr lang="en-US" sz="2400" b="0" i="0" u="none" strike="noStrike" dirty="0">
                          <a:solidFill>
                            <a:srgbClr val="000000"/>
                          </a:solidFill>
                          <a:effectLst/>
                          <a:latin typeface="Univers" panose="020B0503020202020204" pitchFamily="34" charset="0"/>
                        </a:rPr>
                        <a:t> 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5,487,882.00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5,670,000.00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182,118.00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buNone/>
                      </a:pPr>
                      <a:r>
                        <a:rPr lang="en-US" sz="2400" b="0" i="0" u="none" strike="noStrike" dirty="0">
                          <a:solidFill>
                            <a:srgbClr val="000000"/>
                          </a:solidFill>
                          <a:effectLst/>
                          <a:latin typeface="Univers" panose="020B0503020202020204" pitchFamily="34" charset="0"/>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229218651"/>
                  </a:ext>
                </a:extLst>
              </a:tr>
            </a:tbl>
          </a:graphicData>
        </a:graphic>
      </p:graphicFrame>
      <p:sp>
        <p:nvSpPr>
          <p:cNvPr id="3" name="Slide Number Placeholder 2">
            <a:extLst>
              <a:ext uri="{FF2B5EF4-FFF2-40B4-BE49-F238E27FC236}">
                <a16:creationId xmlns:a16="http://schemas.microsoft.com/office/drawing/2014/main" id="{0D241028-8BCF-7B16-59A8-B326F882A786}"/>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1768023685"/>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F1E60-3EC0-A4F2-7443-8775BAE55F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3A9735-76B7-C537-D2EE-496272E002C5}"/>
              </a:ext>
            </a:extLst>
          </p:cNvPr>
          <p:cNvSpPr txBox="1"/>
          <p:nvPr/>
        </p:nvSpPr>
        <p:spPr>
          <a:xfrm>
            <a:off x="387790" y="282374"/>
            <a:ext cx="11416420" cy="769441"/>
          </a:xfrm>
          <a:prstGeom prst="rect">
            <a:avLst/>
          </a:prstGeom>
          <a:noFill/>
        </p:spPr>
        <p:txBody>
          <a:bodyPr wrap="square" rtlCol="0">
            <a:spAutoFit/>
          </a:bodyPr>
          <a:lstStyle/>
          <a:p>
            <a:r>
              <a:rPr lang="en-US" sz="4400" dirty="0">
                <a:latin typeface="+mj-lt"/>
              </a:rPr>
              <a:t>Article 3 – Operating Budget </a:t>
            </a:r>
          </a:p>
        </p:txBody>
      </p:sp>
      <p:graphicFrame>
        <p:nvGraphicFramePr>
          <p:cNvPr id="4" name="Table 3">
            <a:extLst>
              <a:ext uri="{FF2B5EF4-FFF2-40B4-BE49-F238E27FC236}">
                <a16:creationId xmlns:a16="http://schemas.microsoft.com/office/drawing/2014/main" id="{3F9C7211-B284-DDDB-F8A5-534A64CF8622}"/>
              </a:ext>
            </a:extLst>
          </p:cNvPr>
          <p:cNvGraphicFramePr>
            <a:graphicFrameLocks noGrp="1"/>
          </p:cNvGraphicFramePr>
          <p:nvPr>
            <p:extLst>
              <p:ext uri="{D42A27DB-BD31-4B8C-83A1-F6EECF244321}">
                <p14:modId xmlns:p14="http://schemas.microsoft.com/office/powerpoint/2010/main" val="547400670"/>
              </p:ext>
            </p:extLst>
          </p:nvPr>
        </p:nvGraphicFramePr>
        <p:xfrm>
          <a:off x="387791" y="1498862"/>
          <a:ext cx="11416420" cy="4062951"/>
        </p:xfrm>
        <a:graphic>
          <a:graphicData uri="http://schemas.openxmlformats.org/drawingml/2006/table">
            <a:tbl>
              <a:tblPr/>
              <a:tblGrid>
                <a:gridCol w="2970447">
                  <a:extLst>
                    <a:ext uri="{9D8B030D-6E8A-4147-A177-3AD203B41FA5}">
                      <a16:colId xmlns:a16="http://schemas.microsoft.com/office/drawing/2014/main" val="1870605135"/>
                    </a:ext>
                  </a:extLst>
                </a:gridCol>
                <a:gridCol w="2580649">
                  <a:extLst>
                    <a:ext uri="{9D8B030D-6E8A-4147-A177-3AD203B41FA5}">
                      <a16:colId xmlns:a16="http://schemas.microsoft.com/office/drawing/2014/main" val="853570487"/>
                    </a:ext>
                  </a:extLst>
                </a:gridCol>
                <a:gridCol w="2439833">
                  <a:extLst>
                    <a:ext uri="{9D8B030D-6E8A-4147-A177-3AD203B41FA5}">
                      <a16:colId xmlns:a16="http://schemas.microsoft.com/office/drawing/2014/main" val="3257139761"/>
                    </a:ext>
                  </a:extLst>
                </a:gridCol>
                <a:gridCol w="2122740">
                  <a:extLst>
                    <a:ext uri="{9D8B030D-6E8A-4147-A177-3AD203B41FA5}">
                      <a16:colId xmlns:a16="http://schemas.microsoft.com/office/drawing/2014/main" val="2929685051"/>
                    </a:ext>
                  </a:extLst>
                </a:gridCol>
                <a:gridCol w="1302751">
                  <a:extLst>
                    <a:ext uri="{9D8B030D-6E8A-4147-A177-3AD203B41FA5}">
                      <a16:colId xmlns:a16="http://schemas.microsoft.com/office/drawing/2014/main" val="3414164362"/>
                    </a:ext>
                  </a:extLst>
                </a:gridCol>
              </a:tblGrid>
              <a:tr h="1128745">
                <a:tc gridSpan="5">
                  <a:txBody>
                    <a:bodyPr/>
                    <a:lstStyle/>
                    <a:p>
                      <a:pPr algn="ctr" fontAlgn="ctr">
                        <a:buNone/>
                      </a:pPr>
                      <a:r>
                        <a:rPr lang="en-US" sz="3600" b="1" i="0" u="none" strike="noStrike" dirty="0">
                          <a:solidFill>
                            <a:srgbClr val="000000"/>
                          </a:solidFill>
                          <a:effectLst/>
                          <a:latin typeface="Univers Condensed" panose="020B0506020202050204" pitchFamily="34" charset="0"/>
                        </a:rPr>
                        <a:t>Budget Comparison - 2025 Default/Original to 2026 Default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833388"/>
                  </a:ext>
                </a:extLst>
              </a:tr>
              <a:tr h="764923">
                <a:tc>
                  <a:txBody>
                    <a:bodyPr/>
                    <a:lstStyle/>
                    <a:p>
                      <a:pPr algn="l" fontAlgn="b">
                        <a:buNone/>
                      </a:pPr>
                      <a:r>
                        <a:rPr lang="en-US" sz="2400" b="0" i="0" u="none" strike="noStrike" dirty="0">
                          <a:solidFill>
                            <a:srgbClr val="000000"/>
                          </a:solidFill>
                          <a:effectLst/>
                          <a:latin typeface="Univers" panose="020B0503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2025 Budget - Default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2026 Default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 $ Change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 Change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371947"/>
                  </a:ext>
                </a:extLst>
              </a:tr>
              <a:tr h="764923">
                <a:tc>
                  <a:txBody>
                    <a:bodyPr/>
                    <a:lstStyle/>
                    <a:p>
                      <a:pPr algn="l" fontAlgn="b">
                        <a:buNone/>
                      </a:pPr>
                      <a:r>
                        <a:rPr lang="en-US" sz="2400" b="0" i="0" u="none" strike="noStrike" dirty="0">
                          <a:solidFill>
                            <a:srgbClr val="000000"/>
                          </a:solidFill>
                          <a:effectLst/>
                          <a:latin typeface="Univers" panose="020B0503020202020204" pitchFamily="34" charset="0"/>
                        </a:rPr>
                        <a:t> Total Operating</a:t>
                      </a:r>
                    </a:p>
                    <a:p>
                      <a:pPr algn="l" fontAlgn="b">
                        <a:buNone/>
                      </a:pPr>
                      <a:r>
                        <a:rPr lang="en-US" sz="2400" b="0" i="0" u="none" strike="noStrike" dirty="0">
                          <a:solidFill>
                            <a:srgbClr val="000000"/>
                          </a:solidFill>
                          <a:effectLst/>
                          <a:latin typeface="Univers" panose="020B0503020202020204" pitchFamily="34" charset="0"/>
                        </a:rPr>
                        <a:t> Expenditures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1,948,893.00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2,097,110.78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148,217.78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buNone/>
                      </a:pPr>
                      <a:r>
                        <a:rPr lang="en-US" sz="2400" b="0" i="0" u="none" strike="noStrike" dirty="0">
                          <a:solidFill>
                            <a:srgbClr val="000000"/>
                          </a:solidFill>
                          <a:effectLst/>
                          <a:latin typeface="Univers" panose="020B0503020202020204" pitchFamily="34" charset="0"/>
                        </a:rPr>
                        <a:t>7.61%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96486093"/>
                  </a:ext>
                </a:extLst>
              </a:tr>
              <a:tr h="764923">
                <a:tc>
                  <a:txBody>
                    <a:bodyPr/>
                    <a:lstStyle/>
                    <a:p>
                      <a:pPr algn="l" fontAlgn="b">
                        <a:buNone/>
                      </a:pPr>
                      <a:r>
                        <a:rPr lang="en-US" sz="2400" b="0" i="0" u="none" strike="noStrike" dirty="0">
                          <a:solidFill>
                            <a:srgbClr val="000000"/>
                          </a:solidFill>
                          <a:effectLst/>
                          <a:latin typeface="Univers" panose="020B0503020202020204" pitchFamily="34" charset="0"/>
                        </a:rPr>
                        <a:t> Total Wages and</a:t>
                      </a:r>
                    </a:p>
                    <a:p>
                      <a:pPr algn="l" fontAlgn="b">
                        <a:buNone/>
                      </a:pPr>
                      <a:r>
                        <a:rPr lang="en-US" sz="2400" b="0" i="0" u="none" strike="noStrike" dirty="0">
                          <a:solidFill>
                            <a:srgbClr val="000000"/>
                          </a:solidFill>
                          <a:effectLst/>
                          <a:latin typeface="Univers" panose="020B0503020202020204" pitchFamily="34" charset="0"/>
                        </a:rPr>
                        <a:t> Benefits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Univers" panose="020B0503020202020204" pitchFamily="34" charset="0"/>
                        </a:rPr>
                        <a:t> $     3,541,539.00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Univers" panose="020B0503020202020204" pitchFamily="34" charset="0"/>
                        </a:rPr>
                        <a:t> $   3,557,065.78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Univers" panose="020B0503020202020204" pitchFamily="34" charset="0"/>
                        </a:rPr>
                        <a:t> $     15,526.78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a:solidFill>
                            <a:srgbClr val="000000"/>
                          </a:solidFill>
                          <a:effectLst/>
                          <a:latin typeface="Univers" panose="020B0503020202020204" pitchFamily="34" charset="0"/>
                        </a:rPr>
                        <a:t>0.44%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65824802"/>
                  </a:ext>
                </a:extLst>
              </a:tr>
              <a:tr h="639437">
                <a:tc>
                  <a:txBody>
                    <a:bodyPr/>
                    <a:lstStyle/>
                    <a:p>
                      <a:pPr algn="l" fontAlgn="b">
                        <a:buNone/>
                      </a:pPr>
                      <a:r>
                        <a:rPr lang="en-US" sz="2400" b="0" i="0" u="none" strike="noStrike" dirty="0">
                          <a:solidFill>
                            <a:srgbClr val="000000"/>
                          </a:solidFill>
                          <a:effectLst/>
                          <a:latin typeface="Univers" panose="020B0503020202020204" pitchFamily="34" charset="0"/>
                        </a:rPr>
                        <a:t> 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5,487,882.00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5,654,176.78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en-US" sz="2400" b="0" i="0" u="none" strike="noStrike" dirty="0">
                          <a:solidFill>
                            <a:srgbClr val="000000"/>
                          </a:solidFill>
                          <a:effectLst/>
                          <a:latin typeface="Univers" panose="020B0503020202020204" pitchFamily="34" charset="0"/>
                        </a:rPr>
                        <a:t> $   166,294.78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buNone/>
                      </a:pPr>
                      <a:r>
                        <a:rPr lang="en-US" sz="2400" b="0" i="0" u="none" strike="noStrike" dirty="0">
                          <a:solidFill>
                            <a:srgbClr val="000000"/>
                          </a:solidFill>
                          <a:effectLst/>
                          <a:latin typeface="Univers" panose="020B0503020202020204" pitchFamily="34" charset="0"/>
                        </a:rPr>
                        <a:t>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405094409"/>
                  </a:ext>
                </a:extLst>
              </a:tr>
            </a:tbl>
          </a:graphicData>
        </a:graphic>
      </p:graphicFrame>
      <p:sp>
        <p:nvSpPr>
          <p:cNvPr id="3" name="Slide Number Placeholder 2">
            <a:extLst>
              <a:ext uri="{FF2B5EF4-FFF2-40B4-BE49-F238E27FC236}">
                <a16:creationId xmlns:a16="http://schemas.microsoft.com/office/drawing/2014/main" id="{69FA5537-0BBE-81FD-4B6F-822FFD6AF88D}"/>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465352321"/>
      </p:ext>
    </p:extLst>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thruBlk="1"/>
      </p:transition>
    </mc:Fallback>
  </mc:AlternateContent>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2679</TotalTime>
  <Words>2190</Words>
  <Application>Microsoft Office PowerPoint</Application>
  <PresentationFormat>Widescreen</PresentationFormat>
  <Paragraphs>230</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Calibri</vt:lpstr>
      <vt:lpstr>Univers</vt:lpstr>
      <vt:lpstr>Univers Condensed</vt:lpstr>
      <vt:lpstr>RetrospectVTI</vt:lpstr>
      <vt:lpstr>2026 Town of Rindge Deliberative Session</vt:lpstr>
      <vt:lpstr>PowerPoint Presentation</vt:lpstr>
      <vt:lpstr>PowerPoint Presentation</vt:lpstr>
      <vt:lpstr>Article 2 is a Zoning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All For Coming Today!</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Victoria Stenersen</dc:creator>
  <cp:lastModifiedBy>Victoria Stenersen</cp:lastModifiedBy>
  <cp:revision>49</cp:revision>
  <cp:lastPrinted>2026-01-30T01:35:57Z</cp:lastPrinted>
  <dcterms:created xsi:type="dcterms:W3CDTF">2026-01-26T21:57:56Z</dcterms:created>
  <dcterms:modified xsi:type="dcterms:W3CDTF">2026-01-30T01:43:17Z</dcterms:modified>
</cp:coreProperties>
</file>